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294" r:id="rId3"/>
    <p:sldId id="326" r:id="rId4"/>
    <p:sldId id="258" r:id="rId5"/>
    <p:sldId id="329" r:id="rId6"/>
    <p:sldId id="318" r:id="rId7"/>
    <p:sldId id="321" r:id="rId8"/>
    <p:sldId id="264" r:id="rId9"/>
    <p:sldId id="267" r:id="rId10"/>
    <p:sldId id="266" r:id="rId11"/>
    <p:sldId id="322" r:id="rId12"/>
    <p:sldId id="269" r:id="rId13"/>
    <p:sldId id="323" r:id="rId14"/>
    <p:sldId id="279" r:id="rId15"/>
    <p:sldId id="271" r:id="rId16"/>
    <p:sldId id="320" r:id="rId17"/>
    <p:sldId id="261" r:id="rId18"/>
    <p:sldId id="273" r:id="rId19"/>
    <p:sldId id="303" r:id="rId20"/>
    <p:sldId id="304" r:id="rId21"/>
    <p:sldId id="332" r:id="rId22"/>
    <p:sldId id="324" r:id="rId23"/>
    <p:sldId id="330" r:id="rId24"/>
    <p:sldId id="288" r:id="rId25"/>
    <p:sldId id="285" r:id="rId26"/>
    <p:sldId id="316" r:id="rId27"/>
    <p:sldId id="306" r:id="rId28"/>
    <p:sldId id="328" r:id="rId29"/>
    <p:sldId id="290" r:id="rId30"/>
    <p:sldId id="319" r:id="rId31"/>
    <p:sldId id="325" r:id="rId32"/>
    <p:sldId id="327" r:id="rId33"/>
    <p:sldId id="29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Trombitas" initials="KT"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81947" autoAdjust="0"/>
  </p:normalViewPr>
  <p:slideViewPr>
    <p:cSldViewPr>
      <p:cViewPr>
        <p:scale>
          <a:sx n="64" d="100"/>
          <a:sy n="64" d="100"/>
        </p:scale>
        <p:origin x="-2994" y="-7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erins\Local%20Settings\Temporary%20Internet%20Files\Content.Outlook\0BO1KQ6I\Proprietary%20schoo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For Profit</c:v>
                </c:pt>
              </c:strCache>
            </c:strRef>
          </c:tx>
          <c:invertIfNegative val="0"/>
          <c:cat>
            <c:strRef>
              <c:f>Sheet1!$B$1:$E$1</c:f>
              <c:strCache>
                <c:ptCount val="4"/>
                <c:pt idx="0">
                  <c:v>2007 CDR</c:v>
                </c:pt>
                <c:pt idx="1">
                  <c:v>2008 CDR</c:v>
                </c:pt>
                <c:pt idx="2">
                  <c:v>2009 CDR</c:v>
                </c:pt>
                <c:pt idx="3">
                  <c:v>2010 CDR</c:v>
                </c:pt>
              </c:strCache>
            </c:strRef>
          </c:cat>
          <c:val>
            <c:numRef>
              <c:f>Sheet1!$B$2:$E$2</c:f>
              <c:numCache>
                <c:formatCode>0.00%</c:formatCode>
                <c:ptCount val="4"/>
                <c:pt idx="0">
                  <c:v>0.20799999999999999</c:v>
                </c:pt>
                <c:pt idx="1">
                  <c:v>0.221</c:v>
                </c:pt>
                <c:pt idx="2">
                  <c:v>0.22600000000000001</c:v>
                </c:pt>
                <c:pt idx="3">
                  <c:v>0.21199999999999999</c:v>
                </c:pt>
              </c:numCache>
            </c:numRef>
          </c:val>
        </c:ser>
        <c:ser>
          <c:idx val="1"/>
          <c:order val="1"/>
          <c:tx>
            <c:strRef>
              <c:f>Sheet1!$A$3</c:f>
              <c:strCache>
                <c:ptCount val="1"/>
                <c:pt idx="0">
                  <c:v>Private</c:v>
                </c:pt>
              </c:strCache>
            </c:strRef>
          </c:tx>
          <c:invertIfNegative val="0"/>
          <c:cat>
            <c:strRef>
              <c:f>Sheet1!$B$1:$E$1</c:f>
              <c:strCache>
                <c:ptCount val="4"/>
                <c:pt idx="0">
                  <c:v>2007 CDR</c:v>
                </c:pt>
                <c:pt idx="1">
                  <c:v>2008 CDR</c:v>
                </c:pt>
                <c:pt idx="2">
                  <c:v>2009 CDR</c:v>
                </c:pt>
                <c:pt idx="3">
                  <c:v>2010 CDR</c:v>
                </c:pt>
              </c:strCache>
            </c:strRef>
          </c:cat>
          <c:val>
            <c:numRef>
              <c:f>Sheet1!$B$3:$E$3</c:f>
              <c:numCache>
                <c:formatCode>0.00%</c:formatCode>
                <c:ptCount val="4"/>
                <c:pt idx="0">
                  <c:v>6.5000000000000002E-2</c:v>
                </c:pt>
                <c:pt idx="1">
                  <c:v>6.6000000000000003E-2</c:v>
                </c:pt>
                <c:pt idx="2">
                  <c:v>7.0999999999999994E-2</c:v>
                </c:pt>
                <c:pt idx="3">
                  <c:v>7.6999999999999999E-2</c:v>
                </c:pt>
              </c:numCache>
            </c:numRef>
          </c:val>
        </c:ser>
        <c:ser>
          <c:idx val="2"/>
          <c:order val="2"/>
          <c:tx>
            <c:strRef>
              <c:f>Sheet1!$A$4</c:f>
              <c:strCache>
                <c:ptCount val="1"/>
                <c:pt idx="0">
                  <c:v>Public</c:v>
                </c:pt>
              </c:strCache>
            </c:strRef>
          </c:tx>
          <c:invertIfNegative val="0"/>
          <c:cat>
            <c:strRef>
              <c:f>Sheet1!$B$1:$E$1</c:f>
              <c:strCache>
                <c:ptCount val="4"/>
                <c:pt idx="0">
                  <c:v>2007 CDR</c:v>
                </c:pt>
                <c:pt idx="1">
                  <c:v>2008 CDR</c:v>
                </c:pt>
                <c:pt idx="2">
                  <c:v>2009 CDR</c:v>
                </c:pt>
                <c:pt idx="3">
                  <c:v>2010 CDR</c:v>
                </c:pt>
              </c:strCache>
            </c:strRef>
          </c:cat>
          <c:val>
            <c:numRef>
              <c:f>Sheet1!$B$4:$E$4</c:f>
              <c:numCache>
                <c:formatCode>0.00%</c:formatCode>
                <c:ptCount val="4"/>
                <c:pt idx="0">
                  <c:v>9.7000000000000003E-2</c:v>
                </c:pt>
                <c:pt idx="1">
                  <c:v>9.6000000000000002E-2</c:v>
                </c:pt>
                <c:pt idx="2">
                  <c:v>0.11</c:v>
                </c:pt>
                <c:pt idx="3">
                  <c:v>0.13</c:v>
                </c:pt>
              </c:numCache>
            </c:numRef>
          </c:val>
        </c:ser>
        <c:dLbls>
          <c:showLegendKey val="0"/>
          <c:showVal val="0"/>
          <c:showCatName val="0"/>
          <c:showSerName val="0"/>
          <c:showPercent val="0"/>
          <c:showBubbleSize val="0"/>
        </c:dLbls>
        <c:gapWidth val="150"/>
        <c:axId val="42707584"/>
        <c:axId val="42709376"/>
      </c:barChart>
      <c:catAx>
        <c:axId val="42707584"/>
        <c:scaling>
          <c:orientation val="minMax"/>
        </c:scaling>
        <c:delete val="0"/>
        <c:axPos val="b"/>
        <c:majorTickMark val="out"/>
        <c:minorTickMark val="none"/>
        <c:tickLblPos val="nextTo"/>
        <c:txPr>
          <a:bodyPr/>
          <a:lstStyle/>
          <a:p>
            <a:pPr>
              <a:defRPr b="1"/>
            </a:pPr>
            <a:endParaRPr lang="en-US"/>
          </a:p>
        </c:txPr>
        <c:crossAx val="42709376"/>
        <c:crosses val="autoZero"/>
        <c:auto val="1"/>
        <c:lblAlgn val="ctr"/>
        <c:lblOffset val="100"/>
        <c:noMultiLvlLbl val="0"/>
      </c:catAx>
      <c:valAx>
        <c:axId val="42709376"/>
        <c:scaling>
          <c:orientation val="minMax"/>
        </c:scaling>
        <c:delete val="0"/>
        <c:axPos val="l"/>
        <c:majorGridlines/>
        <c:numFmt formatCode="0.00%" sourceLinked="1"/>
        <c:majorTickMark val="out"/>
        <c:minorTickMark val="none"/>
        <c:tickLblPos val="nextTo"/>
        <c:txPr>
          <a:bodyPr/>
          <a:lstStyle/>
          <a:p>
            <a:pPr>
              <a:defRPr b="1"/>
            </a:pPr>
            <a:endParaRPr lang="en-US"/>
          </a:p>
        </c:txPr>
        <c:crossAx val="4270758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n-US" dirty="0"/>
              <a:t>18- to 34-year-olds</a:t>
            </a:r>
          </a:p>
        </c:rich>
      </c:tx>
      <c:layout/>
      <c:overlay val="0"/>
    </c:title>
    <c:autoTitleDeleted val="0"/>
    <c:plotArea>
      <c:layout/>
      <c:barChart>
        <c:barDir val="bar"/>
        <c:grouping val="clustered"/>
        <c:varyColors val="0"/>
        <c:ser>
          <c:idx val="0"/>
          <c:order val="0"/>
          <c:tx>
            <c:strRef>
              <c:f>Sheet1!$B$1</c:f>
              <c:strCache>
                <c:ptCount val="1"/>
                <c:pt idx="0">
                  <c:v>Percentage</c:v>
                </c:pt>
              </c:strCache>
            </c:strRef>
          </c:tx>
          <c:invertIfNegative val="0"/>
          <c:dLbls>
            <c:dLbl>
              <c:idx val="0"/>
              <c:layout>
                <c:manualLayout>
                  <c:x val="-0.14154634876248065"/>
                  <c:y val="-1.1971004104171914E-4"/>
                </c:manualLayout>
              </c:layout>
              <c:tx>
                <c:rich>
                  <a:bodyPr/>
                  <a:lstStyle/>
                  <a:p>
                    <a:r>
                      <a:rPr lang="en-US" dirty="0" smtClean="0"/>
                      <a:t>23 percent</a:t>
                    </a:r>
                    <a:endParaRPr lang="en-US" dirty="0"/>
                  </a:p>
                </c:rich>
              </c:tx>
              <c:dLblPos val="outEnd"/>
              <c:showLegendKey val="0"/>
              <c:showVal val="1"/>
              <c:showCatName val="0"/>
              <c:showSerName val="0"/>
              <c:showPercent val="0"/>
              <c:showBubbleSize val="0"/>
            </c:dLbl>
            <c:dLbl>
              <c:idx val="1"/>
              <c:layout>
                <c:manualLayout>
                  <c:x val="9.9703068658474378E-2"/>
                  <c:y val="-0.25300524093455889"/>
                </c:manualLayout>
              </c:layout>
              <c:tx>
                <c:rich>
                  <a:bodyPr/>
                  <a:lstStyle/>
                  <a:p>
                    <a:r>
                      <a:rPr lang="en-US" dirty="0" smtClean="0"/>
                      <a:t>75 percent</a:t>
                    </a:r>
                    <a:endParaRPr lang="en-US" dirty="0"/>
                  </a:p>
                </c:rich>
              </c:tx>
              <c:dLblPos val="outEnd"/>
              <c:showLegendKey val="0"/>
              <c:showVal val="1"/>
              <c:showCatName val="0"/>
              <c:showSerName val="0"/>
              <c:showPercent val="0"/>
              <c:showBubbleSize val="0"/>
            </c:dLbl>
            <c:dLbl>
              <c:idx val="2"/>
              <c:layout>
                <c:manualLayout>
                  <c:x val="-0.30430078249564818"/>
                  <c:y val="0.24976051958019507"/>
                </c:manualLayout>
              </c:layout>
              <c:tx>
                <c:rich>
                  <a:bodyPr/>
                  <a:lstStyle/>
                  <a:p>
                    <a:r>
                      <a:rPr lang="en-US" dirty="0" smtClean="0"/>
                      <a:t>34 percent</a:t>
                    </a:r>
                    <a:endParaRPr lang="en-US" dirty="0"/>
                  </a:p>
                </c:rich>
              </c:tx>
              <c:dLblPos val="outEnd"/>
              <c:showLegendKey val="0"/>
              <c:showVal val="1"/>
              <c:showCatName val="0"/>
              <c:showSerName val="0"/>
              <c:showPercent val="0"/>
              <c:showBubbleSize val="0"/>
            </c:dLbl>
            <c:dLblPos val="inEnd"/>
            <c:showLegendKey val="0"/>
            <c:showVal val="1"/>
            <c:showCatName val="0"/>
            <c:showSerName val="0"/>
            <c:showPercent val="0"/>
            <c:showBubbleSize val="0"/>
            <c:showLeaderLines val="0"/>
          </c:dLbls>
          <c:cat>
            <c:strRef>
              <c:f>Sheet1!$A$2:$A$4</c:f>
              <c:strCache>
                <c:ptCount val="3"/>
                <c:pt idx="0">
                  <c:v>Spend more than household income</c:v>
                </c:pt>
                <c:pt idx="1">
                  <c:v>Engage in non-bank borrowing - pawn shops, rent-to-own stores, advance on tax return</c:v>
                </c:pt>
                <c:pt idx="2">
                  <c:v>No money set aside to cover expenses for 3 months</c:v>
                </c:pt>
              </c:strCache>
            </c:strRef>
          </c:cat>
          <c:val>
            <c:numRef>
              <c:f>Sheet1!$B$2:$B$4</c:f>
              <c:numCache>
                <c:formatCode>General</c:formatCode>
                <c:ptCount val="3"/>
                <c:pt idx="0">
                  <c:v>23</c:v>
                </c:pt>
                <c:pt idx="1">
                  <c:v>34</c:v>
                </c:pt>
                <c:pt idx="2">
                  <c:v>75</c:v>
                </c:pt>
              </c:numCache>
            </c:numRef>
          </c:val>
        </c:ser>
        <c:dLbls>
          <c:showLegendKey val="0"/>
          <c:showVal val="0"/>
          <c:showCatName val="0"/>
          <c:showSerName val="0"/>
          <c:showPercent val="0"/>
          <c:showBubbleSize val="0"/>
        </c:dLbls>
        <c:gapWidth val="150"/>
        <c:axId val="42777984"/>
        <c:axId val="42779776"/>
      </c:barChart>
      <c:catAx>
        <c:axId val="42777984"/>
        <c:scaling>
          <c:orientation val="minMax"/>
        </c:scaling>
        <c:delete val="0"/>
        <c:axPos val="l"/>
        <c:majorTickMark val="out"/>
        <c:minorTickMark val="none"/>
        <c:tickLblPos val="nextTo"/>
        <c:crossAx val="42779776"/>
        <c:crosses val="autoZero"/>
        <c:auto val="1"/>
        <c:lblAlgn val="ctr"/>
        <c:lblOffset val="100"/>
        <c:noMultiLvlLbl val="0"/>
      </c:catAx>
      <c:valAx>
        <c:axId val="42779776"/>
        <c:scaling>
          <c:orientation val="minMax"/>
        </c:scaling>
        <c:delete val="0"/>
        <c:axPos val="b"/>
        <c:majorGridlines/>
        <c:numFmt formatCode="General" sourceLinked="1"/>
        <c:majorTickMark val="out"/>
        <c:minorTickMark val="none"/>
        <c:tickLblPos val="nextTo"/>
        <c:crossAx val="427779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dirty="0"/>
              <a:t>Knowledge Scores </a:t>
            </a:r>
          </a:p>
          <a:p>
            <a:pPr>
              <a:defRPr/>
            </a:pPr>
            <a:r>
              <a:rPr lang="en-US" dirty="0"/>
              <a:t>% of students receiving each grade</a:t>
            </a:r>
          </a:p>
        </c:rich>
      </c:tx>
      <c:layout>
        <c:manualLayout>
          <c:xMode val="edge"/>
          <c:yMode val="edge"/>
          <c:x val="0.30633882273862106"/>
          <c:y val="2.5473071324599708E-2"/>
        </c:manualLayout>
      </c:layout>
      <c:overlay val="0"/>
    </c:title>
    <c:autoTitleDeleted val="0"/>
    <c:plotArea>
      <c:layout/>
      <c:barChart>
        <c:barDir val="bar"/>
        <c:grouping val="clustered"/>
        <c:varyColors val="0"/>
        <c:ser>
          <c:idx val="0"/>
          <c:order val="0"/>
          <c:tx>
            <c:strRef>
              <c:f>Sheet1!$B$3</c:f>
              <c:strCache>
                <c:ptCount val="1"/>
                <c:pt idx="0">
                  <c:v>Knowledge Scores</c:v>
                </c:pt>
              </c:strCache>
            </c:strRef>
          </c:tx>
          <c:invertIfNegative val="0"/>
          <c:dLbls>
            <c:showLegendKey val="0"/>
            <c:showVal val="1"/>
            <c:showCatName val="0"/>
            <c:showSerName val="0"/>
            <c:showPercent val="0"/>
            <c:showBubbleSize val="0"/>
            <c:showLeaderLines val="0"/>
          </c:dLbls>
          <c:cat>
            <c:strRef>
              <c:f>Sheet1!$A$4:$A$8</c:f>
              <c:strCache>
                <c:ptCount val="5"/>
                <c:pt idx="0">
                  <c:v>A (45-50)</c:v>
                </c:pt>
                <c:pt idx="1">
                  <c:v>B (40-44)</c:v>
                </c:pt>
                <c:pt idx="2">
                  <c:v>C (35-39)</c:v>
                </c:pt>
                <c:pt idx="3">
                  <c:v>D (30-34)</c:v>
                </c:pt>
                <c:pt idx="4">
                  <c:v>F (0-29)</c:v>
                </c:pt>
              </c:strCache>
            </c:strRef>
          </c:cat>
          <c:val>
            <c:numRef>
              <c:f>Sheet1!$B$4:$B$8</c:f>
              <c:numCache>
                <c:formatCode>0%</c:formatCode>
                <c:ptCount val="5"/>
                <c:pt idx="0">
                  <c:v>0</c:v>
                </c:pt>
                <c:pt idx="1">
                  <c:v>0.23</c:v>
                </c:pt>
                <c:pt idx="2">
                  <c:v>0.34</c:v>
                </c:pt>
                <c:pt idx="3">
                  <c:v>0.23</c:v>
                </c:pt>
                <c:pt idx="4">
                  <c:v>0.2</c:v>
                </c:pt>
              </c:numCache>
            </c:numRef>
          </c:val>
        </c:ser>
        <c:dLbls>
          <c:showLegendKey val="0"/>
          <c:showVal val="0"/>
          <c:showCatName val="0"/>
          <c:showSerName val="0"/>
          <c:showPercent val="0"/>
          <c:showBubbleSize val="0"/>
        </c:dLbls>
        <c:gapWidth val="100"/>
        <c:axId val="1682432"/>
        <c:axId val="1680896"/>
      </c:barChart>
      <c:valAx>
        <c:axId val="1680896"/>
        <c:scaling>
          <c:orientation val="minMax"/>
        </c:scaling>
        <c:delete val="0"/>
        <c:axPos val="b"/>
        <c:numFmt formatCode="0%" sourceLinked="1"/>
        <c:majorTickMark val="out"/>
        <c:minorTickMark val="none"/>
        <c:tickLblPos val="nextTo"/>
        <c:crossAx val="1682432"/>
        <c:crosses val="autoZero"/>
        <c:crossBetween val="between"/>
      </c:valAx>
      <c:catAx>
        <c:axId val="1682432"/>
        <c:scaling>
          <c:orientation val="minMax"/>
        </c:scaling>
        <c:delete val="0"/>
        <c:axPos val="l"/>
        <c:majorTickMark val="out"/>
        <c:minorTickMark val="none"/>
        <c:tickLblPos val="nextTo"/>
        <c:crossAx val="1680896"/>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4418C3-076A-49CD-B184-88F7EA78A786}" type="datetimeFigureOut">
              <a:rPr lang="en-US" smtClean="0"/>
              <a:pPr/>
              <a:t>12/4/2013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BD26E5-C396-41D2-A67A-4D30A0996CAE}" type="slidenum">
              <a:rPr lang="en-US" smtClean="0"/>
              <a:pPr/>
              <a:t>‹#›</a:t>
            </a:fld>
            <a:endParaRPr lang="en-US" dirty="0"/>
          </a:p>
        </p:txBody>
      </p:sp>
    </p:spTree>
    <p:extLst>
      <p:ext uri="{BB962C8B-B14F-4D97-AF65-F5344CB8AC3E}">
        <p14:creationId xmlns:p14="http://schemas.microsoft.com/office/powerpoint/2010/main" val="405319690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A35680-665A-4392-85D0-B7EBC85CF20D}" type="datetimeFigureOut">
              <a:rPr lang="en-US" smtClean="0"/>
              <a:pPr/>
              <a:t>12/4/2013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136CEF-32A0-4771-96B0-D37F645574CA}" type="slidenum">
              <a:rPr lang="en-US" smtClean="0"/>
              <a:pPr/>
              <a:t>‹#›</a:t>
            </a:fld>
            <a:endParaRPr lang="en-US" dirty="0"/>
          </a:p>
        </p:txBody>
      </p:sp>
    </p:spTree>
    <p:extLst>
      <p:ext uri="{BB962C8B-B14F-4D97-AF65-F5344CB8AC3E}">
        <p14:creationId xmlns:p14="http://schemas.microsoft.com/office/powerpoint/2010/main" val="40034079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0136CEF-32A0-4771-96B0-D37F645574CA}" type="slidenum">
              <a:rPr lang="en-US" smtClean="0"/>
              <a:pPr/>
              <a:t>1</a:t>
            </a:fld>
            <a:endParaRPr lang="en-US" dirty="0"/>
          </a:p>
        </p:txBody>
      </p:sp>
      <p:sp>
        <p:nvSpPr>
          <p:cNvPr id="5" name="Header Placeholder 4"/>
          <p:cNvSpPr>
            <a:spLocks noGrp="1"/>
          </p:cNvSpPr>
          <p:nvPr>
            <p:ph type="hdr" sz="quarter" idx="1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2" indent="0">
              <a:spcBef>
                <a:spcPts val="0"/>
              </a:spcBef>
              <a:buClr>
                <a:srgbClr val="FFCC00"/>
              </a:buClr>
              <a:buFont typeface="Wingdings" pitchFamily="2" charset="2"/>
              <a:buNone/>
              <a:defRPr/>
            </a:pPr>
            <a:endParaRPr lang="en-US" b="1" dirty="0" smtClean="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0136CEF-32A0-4771-96B0-D37F645574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charset="0"/>
              <a:buNone/>
            </a:pPr>
            <a:endParaRPr lang="en-US" b="0" dirty="0" smtClean="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0136CEF-32A0-4771-96B0-D37F645574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0136CEF-32A0-4771-96B0-D37F645574C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0136CEF-32A0-4771-96B0-D37F645574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0136CEF-32A0-4771-96B0-D37F645574C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0">
              <a:buFont typeface="Arial" charset="0"/>
              <a:buNone/>
            </a:pPr>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0136CEF-32A0-4771-96B0-D37F645574C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0136CEF-32A0-4771-96B0-D37F645574C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0136CEF-32A0-4771-96B0-D37F645574C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0136CEF-32A0-4771-96B0-D37F645574C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0136CEF-32A0-4771-96B0-D37F645574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10EFB8-D827-41EA-A809-B105B7096F4F}" type="slidenum">
              <a:rPr lang="en-US"/>
              <a:pPr fontAlgn="base">
                <a:spcBef>
                  <a:spcPct val="0"/>
                </a:spcBef>
                <a:spcAft>
                  <a:spcPct val="0"/>
                </a:spcAft>
                <a:defRPr/>
              </a:pPr>
              <a:t>2</a:t>
            </a:fld>
            <a:endParaRPr lang="en-US" dirty="0"/>
          </a:p>
        </p:txBody>
      </p:sp>
      <p:sp>
        <p:nvSpPr>
          <p:cNvPr id="17412"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D34240-8E0E-467E-800D-FE88B6DBF4F8}" type="slidenum">
              <a:rPr lang="en-US"/>
              <a:pPr eaLnBrk="1" hangingPunct="1"/>
              <a:t>20</a:t>
            </a:fld>
            <a:endParaRPr lang="en-US" dirty="0"/>
          </a:p>
        </p:txBody>
      </p:sp>
      <p:sp>
        <p:nvSpPr>
          <p:cNvPr id="40963" name="Rectangle 2"/>
          <p:cNvSpPr>
            <a:spLocks noGrp="1" noRot="1" noChangeAspect="1" noChangeArrowheads="1" noTextEdit="1"/>
          </p:cNvSpPr>
          <p:nvPr>
            <p:ph type="sldImg"/>
          </p:nvPr>
        </p:nvSpPr>
        <p:spPr>
          <a:xfrm>
            <a:off x="850900" y="322263"/>
            <a:ext cx="5159375" cy="3870325"/>
          </a:xfrm>
          <a:ln/>
        </p:spPr>
      </p:sp>
      <p:sp>
        <p:nvSpPr>
          <p:cNvPr id="40964"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0965" name="Rectangle 4"/>
          <p:cNvSpPr>
            <a:spLocks noChangeArrowheads="1"/>
          </p:cNvSpPr>
          <p:nvPr/>
        </p:nvSpPr>
        <p:spPr bwMode="auto">
          <a:xfrm>
            <a:off x="-381000" y="4268788"/>
            <a:ext cx="7620000" cy="4800600"/>
          </a:xfrm>
          <a:prstGeom prst="rect">
            <a:avLst/>
          </a:prstGeom>
          <a:solidFill>
            <a:schemeClr val="bg1"/>
          </a:solidFill>
          <a:ln w="9525">
            <a:solidFill>
              <a:schemeClr val="bg1"/>
            </a:solidFill>
            <a:miter lim="800000"/>
            <a:headEnd/>
            <a:tailEnd/>
          </a:ln>
        </p:spPr>
        <p:txBody>
          <a:bodyPr lIns="91424" tIns="45712" rIns="91424" bIns="45712"/>
          <a:lstStyle/>
          <a:p>
            <a:pPr algn="ctr">
              <a:spcBef>
                <a:spcPct val="30000"/>
              </a:spcBef>
            </a:pPr>
            <a:endParaRPr lang="en-US" sz="1200" dirty="0"/>
          </a:p>
          <a:p>
            <a:pPr algn="ctr">
              <a:spcBef>
                <a:spcPct val="30000"/>
              </a:spcBef>
            </a:pPr>
            <a:endParaRPr lang="en-US" sz="1200" dirty="0"/>
          </a:p>
          <a:p>
            <a:pPr algn="ctr">
              <a:spcBef>
                <a:spcPct val="30000"/>
              </a:spcBef>
            </a:pPr>
            <a:r>
              <a:rPr lang="en-US" sz="1200" dirty="0"/>
              <a:t>____________________________________________________________________</a:t>
            </a:r>
          </a:p>
          <a:p>
            <a:pPr algn="ctr">
              <a:spcBef>
                <a:spcPct val="30000"/>
              </a:spcBef>
            </a:pPr>
            <a:endParaRPr lang="en-US" sz="1200" dirty="0"/>
          </a:p>
          <a:p>
            <a:pPr algn="ctr">
              <a:spcBef>
                <a:spcPct val="30000"/>
              </a:spcBef>
            </a:pPr>
            <a:r>
              <a:rPr lang="en-US" sz="1200" dirty="0"/>
              <a:t>____________________________________________________________________</a:t>
            </a:r>
          </a:p>
          <a:p>
            <a:pPr algn="ctr">
              <a:spcBef>
                <a:spcPct val="30000"/>
              </a:spcBef>
            </a:pPr>
            <a:endParaRPr lang="en-US" sz="1200" dirty="0"/>
          </a:p>
          <a:p>
            <a:pPr algn="ctr">
              <a:spcBef>
                <a:spcPct val="30000"/>
              </a:spcBef>
            </a:pPr>
            <a:r>
              <a:rPr lang="en-US" sz="1200" dirty="0"/>
              <a:t>____________________________________________________________________</a:t>
            </a:r>
          </a:p>
          <a:p>
            <a:pPr algn="ctr">
              <a:spcBef>
                <a:spcPct val="30000"/>
              </a:spcBef>
            </a:pPr>
            <a:endParaRPr lang="en-US" sz="1200" dirty="0"/>
          </a:p>
          <a:p>
            <a:pPr algn="ctr">
              <a:spcBef>
                <a:spcPct val="30000"/>
              </a:spcBef>
            </a:pPr>
            <a:r>
              <a:rPr lang="en-US" sz="1200" dirty="0"/>
              <a:t>____________________________________________________________________</a:t>
            </a:r>
          </a:p>
          <a:p>
            <a:pPr algn="ctr">
              <a:spcBef>
                <a:spcPct val="30000"/>
              </a:spcBef>
            </a:pPr>
            <a:endParaRPr lang="en-US" sz="1200" dirty="0"/>
          </a:p>
          <a:p>
            <a:pPr algn="ctr">
              <a:spcBef>
                <a:spcPct val="30000"/>
              </a:spcBef>
            </a:pPr>
            <a:r>
              <a:rPr lang="en-US" sz="1200" dirty="0"/>
              <a:t>____________________________________________________________________</a:t>
            </a:r>
          </a:p>
          <a:p>
            <a:pPr algn="ctr">
              <a:spcBef>
                <a:spcPct val="30000"/>
              </a:spcBef>
            </a:pPr>
            <a:endParaRPr lang="en-US" sz="1200" dirty="0"/>
          </a:p>
          <a:p>
            <a:pPr algn="ctr">
              <a:spcBef>
                <a:spcPct val="30000"/>
              </a:spcBef>
            </a:pPr>
            <a:r>
              <a:rPr lang="en-US" sz="1200" dirty="0"/>
              <a:t>____________________________________________________________________</a:t>
            </a:r>
          </a:p>
          <a:p>
            <a:pPr algn="ctr">
              <a:spcBef>
                <a:spcPct val="30000"/>
              </a:spcBef>
            </a:pPr>
            <a:endParaRPr lang="en-US" sz="1200" dirty="0"/>
          </a:p>
          <a:p>
            <a:pPr algn="ctr">
              <a:spcBef>
                <a:spcPct val="30000"/>
              </a:spcBef>
            </a:pPr>
            <a:r>
              <a:rPr lang="en-US" sz="1200" dirty="0"/>
              <a:t>____________________________________________________________________</a:t>
            </a:r>
          </a:p>
          <a:p>
            <a:pPr algn="ctr">
              <a:spcBef>
                <a:spcPct val="30000"/>
              </a:spcBef>
            </a:pPr>
            <a:endParaRPr lang="en-US" sz="1200" dirty="0"/>
          </a:p>
          <a:p>
            <a:pPr algn="ctr">
              <a:spcBef>
                <a:spcPct val="30000"/>
              </a:spcBef>
            </a:pPr>
            <a:r>
              <a:rPr lang="en-US" sz="1200" dirty="0"/>
              <a:t>____________________________________________________________________</a:t>
            </a:r>
          </a:p>
          <a:p>
            <a:pPr algn="ctr">
              <a:spcBef>
                <a:spcPct val="30000"/>
              </a:spcBef>
            </a:pPr>
            <a:endParaRPr lang="en-US" sz="1200" dirty="0"/>
          </a:p>
          <a:p>
            <a:pPr algn="ctr">
              <a:spcBef>
                <a:spcPct val="30000"/>
              </a:spcBef>
            </a:pPr>
            <a:r>
              <a:rPr lang="en-US" sz="1200" dirty="0"/>
              <a:t>____________________________________________________________________</a:t>
            </a:r>
          </a:p>
          <a:p>
            <a:pPr>
              <a:spcBef>
                <a:spcPct val="30000"/>
              </a:spcBef>
            </a:pPr>
            <a:endParaRPr 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D34240-8E0E-467E-800D-FE88B6DBF4F8}" type="slidenum">
              <a:rPr lang="en-US"/>
              <a:pPr eaLnBrk="1" hangingPunct="1"/>
              <a:t>21</a:t>
            </a:fld>
            <a:endParaRPr lang="en-US" dirty="0"/>
          </a:p>
        </p:txBody>
      </p:sp>
      <p:sp>
        <p:nvSpPr>
          <p:cNvPr id="40963" name="Rectangle 2"/>
          <p:cNvSpPr>
            <a:spLocks noGrp="1" noRot="1" noChangeAspect="1" noChangeArrowheads="1" noTextEdit="1"/>
          </p:cNvSpPr>
          <p:nvPr>
            <p:ph type="sldImg"/>
          </p:nvPr>
        </p:nvSpPr>
        <p:spPr>
          <a:xfrm>
            <a:off x="850900" y="322263"/>
            <a:ext cx="5159375" cy="3870325"/>
          </a:xfrm>
          <a:ln/>
        </p:spPr>
      </p:sp>
      <p:sp>
        <p:nvSpPr>
          <p:cNvPr id="40964"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0965" name="Rectangle 4"/>
          <p:cNvSpPr>
            <a:spLocks noChangeArrowheads="1"/>
          </p:cNvSpPr>
          <p:nvPr/>
        </p:nvSpPr>
        <p:spPr bwMode="auto">
          <a:xfrm>
            <a:off x="-381000" y="4268788"/>
            <a:ext cx="7620000" cy="4800600"/>
          </a:xfrm>
          <a:prstGeom prst="rect">
            <a:avLst/>
          </a:prstGeom>
          <a:solidFill>
            <a:schemeClr val="bg1"/>
          </a:solidFill>
          <a:ln w="9525">
            <a:solidFill>
              <a:schemeClr val="bg1"/>
            </a:solidFill>
            <a:miter lim="800000"/>
            <a:headEnd/>
            <a:tailEnd/>
          </a:ln>
        </p:spPr>
        <p:txBody>
          <a:bodyPr lIns="91424" tIns="45712" rIns="91424" bIns="45712"/>
          <a:lstStyle/>
          <a:p>
            <a:pPr algn="ctr">
              <a:spcBef>
                <a:spcPct val="30000"/>
              </a:spcBef>
            </a:pPr>
            <a:endParaRPr lang="en-US" sz="1200" dirty="0"/>
          </a:p>
          <a:p>
            <a:pPr algn="ctr">
              <a:spcBef>
                <a:spcPct val="30000"/>
              </a:spcBef>
            </a:pPr>
            <a:endParaRPr lang="en-US" sz="1200" dirty="0"/>
          </a:p>
          <a:p>
            <a:pPr algn="ctr">
              <a:spcBef>
                <a:spcPct val="30000"/>
              </a:spcBef>
            </a:pPr>
            <a:r>
              <a:rPr lang="en-US" sz="1200" dirty="0"/>
              <a:t>____________________________________________________________________</a:t>
            </a:r>
          </a:p>
          <a:p>
            <a:pPr algn="ctr">
              <a:spcBef>
                <a:spcPct val="30000"/>
              </a:spcBef>
            </a:pPr>
            <a:endParaRPr lang="en-US" sz="1200" dirty="0"/>
          </a:p>
          <a:p>
            <a:pPr algn="ctr">
              <a:spcBef>
                <a:spcPct val="30000"/>
              </a:spcBef>
            </a:pPr>
            <a:r>
              <a:rPr lang="en-US" sz="1200" dirty="0"/>
              <a:t>____________________________________________________________________</a:t>
            </a:r>
          </a:p>
          <a:p>
            <a:pPr algn="ctr">
              <a:spcBef>
                <a:spcPct val="30000"/>
              </a:spcBef>
            </a:pPr>
            <a:endParaRPr lang="en-US" sz="1200" dirty="0"/>
          </a:p>
          <a:p>
            <a:pPr algn="ctr">
              <a:spcBef>
                <a:spcPct val="30000"/>
              </a:spcBef>
            </a:pPr>
            <a:r>
              <a:rPr lang="en-US" sz="1200" dirty="0"/>
              <a:t>____________________________________________________________________</a:t>
            </a:r>
          </a:p>
          <a:p>
            <a:pPr algn="ctr">
              <a:spcBef>
                <a:spcPct val="30000"/>
              </a:spcBef>
            </a:pPr>
            <a:endParaRPr lang="en-US" sz="1200" dirty="0"/>
          </a:p>
          <a:p>
            <a:pPr algn="ctr">
              <a:spcBef>
                <a:spcPct val="30000"/>
              </a:spcBef>
            </a:pPr>
            <a:r>
              <a:rPr lang="en-US" sz="1200" dirty="0"/>
              <a:t>____________________________________________________________________</a:t>
            </a:r>
          </a:p>
          <a:p>
            <a:pPr algn="ctr">
              <a:spcBef>
                <a:spcPct val="30000"/>
              </a:spcBef>
            </a:pPr>
            <a:endParaRPr lang="en-US" sz="1200" dirty="0"/>
          </a:p>
          <a:p>
            <a:pPr algn="ctr">
              <a:spcBef>
                <a:spcPct val="30000"/>
              </a:spcBef>
            </a:pPr>
            <a:r>
              <a:rPr lang="en-US" sz="1200" dirty="0"/>
              <a:t>____________________________________________________________________</a:t>
            </a:r>
          </a:p>
          <a:p>
            <a:pPr algn="ctr">
              <a:spcBef>
                <a:spcPct val="30000"/>
              </a:spcBef>
            </a:pPr>
            <a:endParaRPr lang="en-US" sz="1200" dirty="0"/>
          </a:p>
          <a:p>
            <a:pPr algn="ctr">
              <a:spcBef>
                <a:spcPct val="30000"/>
              </a:spcBef>
            </a:pPr>
            <a:r>
              <a:rPr lang="en-US" sz="1200" dirty="0"/>
              <a:t>____________________________________________________________________</a:t>
            </a:r>
          </a:p>
          <a:p>
            <a:pPr algn="ctr">
              <a:spcBef>
                <a:spcPct val="30000"/>
              </a:spcBef>
            </a:pPr>
            <a:endParaRPr lang="en-US" sz="1200" dirty="0"/>
          </a:p>
          <a:p>
            <a:pPr algn="ctr">
              <a:spcBef>
                <a:spcPct val="30000"/>
              </a:spcBef>
            </a:pPr>
            <a:r>
              <a:rPr lang="en-US" sz="1200" dirty="0"/>
              <a:t>____________________________________________________________________</a:t>
            </a:r>
          </a:p>
          <a:p>
            <a:pPr algn="ctr">
              <a:spcBef>
                <a:spcPct val="30000"/>
              </a:spcBef>
            </a:pPr>
            <a:endParaRPr lang="en-US" sz="1200" dirty="0"/>
          </a:p>
          <a:p>
            <a:pPr algn="ctr">
              <a:spcBef>
                <a:spcPct val="30000"/>
              </a:spcBef>
            </a:pPr>
            <a:r>
              <a:rPr lang="en-US" sz="1200" dirty="0"/>
              <a:t>____________________________________________________________________</a:t>
            </a:r>
          </a:p>
          <a:p>
            <a:pPr algn="ctr">
              <a:spcBef>
                <a:spcPct val="30000"/>
              </a:spcBef>
            </a:pPr>
            <a:endParaRPr lang="en-US" sz="1200" dirty="0"/>
          </a:p>
          <a:p>
            <a:pPr algn="ctr">
              <a:spcBef>
                <a:spcPct val="30000"/>
              </a:spcBef>
            </a:pPr>
            <a:r>
              <a:rPr lang="en-US" sz="1200" dirty="0"/>
              <a:t>____________________________________________________________________</a:t>
            </a:r>
          </a:p>
          <a:p>
            <a:pPr>
              <a:spcBef>
                <a:spcPct val="30000"/>
              </a:spcBef>
            </a:pPr>
            <a:endParaRPr 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0136CEF-32A0-4771-96B0-D37F645574CA}"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0136CEF-32A0-4771-96B0-D37F645574CA}"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0136CEF-32A0-4771-96B0-D37F645574C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0136CEF-32A0-4771-96B0-D37F645574CA}"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81F46C-D359-8946-BC26-C5FAB8957EC0}"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0136CEF-32A0-4771-96B0-D37F645574CA}"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0136CEF-32A0-4771-96B0-D37F645574CA}"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0136CEF-32A0-4771-96B0-D37F645574CA}"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0B3A9F-B261-4456-BEFD-DCFEC8E82E7C}" type="slidenum">
              <a:rPr lang="en-US" smtClean="0"/>
              <a:t>3</a:t>
            </a:fld>
            <a:endParaRPr lang="en-US" dirty="0"/>
          </a:p>
        </p:txBody>
      </p:sp>
    </p:spTree>
    <p:extLst>
      <p:ext uri="{BB962C8B-B14F-4D97-AF65-F5344CB8AC3E}">
        <p14:creationId xmlns:p14="http://schemas.microsoft.com/office/powerpoint/2010/main" val="492711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charset="0"/>
              <a:buNone/>
            </a:pPr>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0136CEF-32A0-4771-96B0-D37F645574CA}"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charset="0"/>
              <a:buNone/>
            </a:pPr>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0136CEF-32A0-4771-96B0-D37F645574CA}"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0136CEF-32A0-4771-96B0-D37F645574CA}"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0136CEF-32A0-4771-96B0-D37F645574CA}" type="slidenum">
              <a:rPr lang="en-US" smtClean="0"/>
              <a:pPr/>
              <a:t>33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0136CEF-32A0-4771-96B0-D37F645574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0136CEF-32A0-4771-96B0-D37F645574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0136CEF-32A0-4771-96B0-D37F645574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0136CEF-32A0-4771-96B0-D37F645574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0136CEF-32A0-4771-96B0-D37F645574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charset="0"/>
              <a:buNone/>
            </a:pPr>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0136CEF-32A0-4771-96B0-D37F645574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DA4B1C-028B-442F-8190-89B17FFF32E7}" type="datetime1">
              <a:rPr lang="en-US" smtClean="0"/>
              <a:t>12/4/2013</a:t>
            </a:fld>
            <a:endParaRPr lang="en-US" dirty="0"/>
          </a:p>
        </p:txBody>
      </p:sp>
      <p:sp>
        <p:nvSpPr>
          <p:cNvPr id="5" name="Footer Placeholder 4"/>
          <p:cNvSpPr>
            <a:spLocks noGrp="1"/>
          </p:cNvSpPr>
          <p:nvPr>
            <p:ph type="ftr" sz="quarter" idx="11"/>
          </p:nvPr>
        </p:nvSpPr>
        <p:spPr/>
        <p:txBody>
          <a:bodyPr/>
          <a:lstStyle/>
          <a:p>
            <a:r>
              <a:rPr lang="en-US" dirty="0" smtClean="0"/>
              <a:t>CASFAA Pre-Conference Proprietary Segmental Workshop 2013</a:t>
            </a:r>
            <a:endParaRPr lang="en-US" dirty="0"/>
          </a:p>
        </p:txBody>
      </p:sp>
      <p:sp>
        <p:nvSpPr>
          <p:cNvPr id="6" name="Slide Number Placeholder 5"/>
          <p:cNvSpPr>
            <a:spLocks noGrp="1"/>
          </p:cNvSpPr>
          <p:nvPr>
            <p:ph type="sldNum" sz="quarter" idx="12"/>
          </p:nvPr>
        </p:nvSpPr>
        <p:spPr/>
        <p:txBody>
          <a:bodyPr/>
          <a:lstStyle/>
          <a:p>
            <a:fld id="{00F155D3-CD48-4AC6-85BA-DD598C1F46F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31C053-4283-4A06-8383-E2F5EEFE9132}" type="datetime1">
              <a:rPr lang="en-US" smtClean="0"/>
              <a:t>12/4/2013</a:t>
            </a:fld>
            <a:endParaRPr lang="en-US" dirty="0"/>
          </a:p>
        </p:txBody>
      </p:sp>
      <p:sp>
        <p:nvSpPr>
          <p:cNvPr id="5" name="Footer Placeholder 4"/>
          <p:cNvSpPr>
            <a:spLocks noGrp="1"/>
          </p:cNvSpPr>
          <p:nvPr>
            <p:ph type="ftr" sz="quarter" idx="11"/>
          </p:nvPr>
        </p:nvSpPr>
        <p:spPr/>
        <p:txBody>
          <a:bodyPr/>
          <a:lstStyle/>
          <a:p>
            <a:r>
              <a:rPr lang="en-US" dirty="0" smtClean="0"/>
              <a:t>CASFAA Pre-Conference Proprietary Segmental Workshop 2013</a:t>
            </a:r>
            <a:endParaRPr lang="en-US" dirty="0"/>
          </a:p>
        </p:txBody>
      </p:sp>
      <p:sp>
        <p:nvSpPr>
          <p:cNvPr id="6" name="Slide Number Placeholder 5"/>
          <p:cNvSpPr>
            <a:spLocks noGrp="1"/>
          </p:cNvSpPr>
          <p:nvPr>
            <p:ph type="sldNum" sz="quarter" idx="12"/>
          </p:nvPr>
        </p:nvSpPr>
        <p:spPr/>
        <p:txBody>
          <a:bodyPr/>
          <a:lstStyle/>
          <a:p>
            <a:fld id="{00F155D3-CD48-4AC6-85BA-DD598C1F46F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F98F2C-004A-4262-A419-3B667A537CC1}" type="datetime1">
              <a:rPr lang="en-US" smtClean="0"/>
              <a:t>12/4/2013</a:t>
            </a:fld>
            <a:endParaRPr lang="en-US" dirty="0"/>
          </a:p>
        </p:txBody>
      </p:sp>
      <p:sp>
        <p:nvSpPr>
          <p:cNvPr id="5" name="Footer Placeholder 4"/>
          <p:cNvSpPr>
            <a:spLocks noGrp="1"/>
          </p:cNvSpPr>
          <p:nvPr>
            <p:ph type="ftr" sz="quarter" idx="11"/>
          </p:nvPr>
        </p:nvSpPr>
        <p:spPr/>
        <p:txBody>
          <a:bodyPr/>
          <a:lstStyle/>
          <a:p>
            <a:r>
              <a:rPr lang="en-US" dirty="0" smtClean="0"/>
              <a:t>CASFAA Pre-Conference Proprietary Segmental Workshop 2013</a:t>
            </a:r>
            <a:endParaRPr lang="en-US" dirty="0"/>
          </a:p>
        </p:txBody>
      </p:sp>
      <p:sp>
        <p:nvSpPr>
          <p:cNvPr id="6" name="Slide Number Placeholder 5"/>
          <p:cNvSpPr>
            <a:spLocks noGrp="1"/>
          </p:cNvSpPr>
          <p:nvPr>
            <p:ph type="sldNum" sz="quarter" idx="12"/>
          </p:nvPr>
        </p:nvSpPr>
        <p:spPr/>
        <p:txBody>
          <a:bodyPr/>
          <a:lstStyle/>
          <a:p>
            <a:fld id="{00F155D3-CD48-4AC6-85BA-DD598C1F46F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720" y="1245235"/>
            <a:ext cx="8777493" cy="823051"/>
          </a:xfrm>
          <a:prstGeom prst="rect">
            <a:avLst/>
          </a:prstGeom>
        </p:spPr>
        <p:txBody>
          <a:bodyPr vert="horz"/>
          <a:lstStyle>
            <a:lvl1pPr marL="274320" algn="l">
              <a:lnSpc>
                <a:spcPts val="4200"/>
              </a:lnSpc>
              <a:defRPr sz="4000">
                <a:solidFill>
                  <a:schemeClr val="accent2"/>
                </a:soli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0" y="1941074"/>
            <a:ext cx="8789988" cy="4273550"/>
          </a:xfrm>
          <a:prstGeom prst="rect">
            <a:avLst/>
          </a:prstGeom>
        </p:spPr>
        <p:txBody>
          <a:bodyPr vert="horz"/>
          <a:lstStyle>
            <a:lvl1pPr marL="274320" indent="0">
              <a:spcBef>
                <a:spcPts val="0"/>
              </a:spcBef>
              <a:buFontTx/>
              <a:buNone/>
              <a:defRPr/>
            </a:lvl1pPr>
            <a:lvl2pPr marL="548640" indent="-228600">
              <a:spcBef>
                <a:spcPts val="600"/>
              </a:spcBef>
              <a:buSzPct val="70000"/>
              <a:buFont typeface="Arial"/>
              <a:buChar char="•"/>
              <a:defRPr/>
            </a:lvl2pPr>
            <a:lvl3pPr marL="914400" indent="-182880">
              <a:spcBef>
                <a:spcPts val="500"/>
              </a:spcBef>
              <a:buSzPct val="70000"/>
              <a:defRPr/>
            </a:lvl3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txBox="1">
            <a:spLocks/>
          </p:cNvSpPr>
          <p:nvPr userDrawn="1"/>
        </p:nvSpPr>
        <p:spPr bwMode="auto">
          <a:xfrm>
            <a:off x="830580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1CB1B7-2F7F-4EA5-A463-1B867FAA7D90}"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2802051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6E38DE-EB8E-42FE-9FA9-3165DFADCD3B}" type="datetime1">
              <a:rPr lang="en-US" smtClean="0"/>
              <a:t>12/4/2013</a:t>
            </a:fld>
            <a:endParaRPr lang="en-US" dirty="0"/>
          </a:p>
        </p:txBody>
      </p:sp>
      <p:sp>
        <p:nvSpPr>
          <p:cNvPr id="5" name="Footer Placeholder 4"/>
          <p:cNvSpPr>
            <a:spLocks noGrp="1"/>
          </p:cNvSpPr>
          <p:nvPr>
            <p:ph type="ftr" sz="quarter" idx="11"/>
          </p:nvPr>
        </p:nvSpPr>
        <p:spPr/>
        <p:txBody>
          <a:bodyPr/>
          <a:lstStyle/>
          <a:p>
            <a:r>
              <a:rPr lang="en-US" dirty="0" smtClean="0"/>
              <a:t>CASFAA Pre-Conference Proprietary Segmental Workshop 2013</a:t>
            </a:r>
            <a:endParaRPr lang="en-US" dirty="0"/>
          </a:p>
        </p:txBody>
      </p:sp>
      <p:sp>
        <p:nvSpPr>
          <p:cNvPr id="6" name="Slide Number Placeholder 5"/>
          <p:cNvSpPr>
            <a:spLocks noGrp="1"/>
          </p:cNvSpPr>
          <p:nvPr>
            <p:ph type="sldNum" sz="quarter" idx="12"/>
          </p:nvPr>
        </p:nvSpPr>
        <p:spPr/>
        <p:txBody>
          <a:bodyPr/>
          <a:lstStyle/>
          <a:p>
            <a:fld id="{00F155D3-CD48-4AC6-85BA-DD598C1F46F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645954-79C3-439C-A189-19E05EC5A01E}" type="datetime1">
              <a:rPr lang="en-US" smtClean="0"/>
              <a:t>12/4/2013</a:t>
            </a:fld>
            <a:endParaRPr lang="en-US" dirty="0"/>
          </a:p>
        </p:txBody>
      </p:sp>
      <p:sp>
        <p:nvSpPr>
          <p:cNvPr id="5" name="Footer Placeholder 4"/>
          <p:cNvSpPr>
            <a:spLocks noGrp="1"/>
          </p:cNvSpPr>
          <p:nvPr>
            <p:ph type="ftr" sz="quarter" idx="11"/>
          </p:nvPr>
        </p:nvSpPr>
        <p:spPr/>
        <p:txBody>
          <a:bodyPr/>
          <a:lstStyle/>
          <a:p>
            <a:r>
              <a:rPr lang="en-US" dirty="0" smtClean="0"/>
              <a:t>CASFAA Pre-Conference Proprietary Segmental Workshop 2013</a:t>
            </a:r>
            <a:endParaRPr lang="en-US" dirty="0"/>
          </a:p>
        </p:txBody>
      </p:sp>
      <p:sp>
        <p:nvSpPr>
          <p:cNvPr id="6" name="Slide Number Placeholder 5"/>
          <p:cNvSpPr>
            <a:spLocks noGrp="1"/>
          </p:cNvSpPr>
          <p:nvPr>
            <p:ph type="sldNum" sz="quarter" idx="12"/>
          </p:nvPr>
        </p:nvSpPr>
        <p:spPr/>
        <p:txBody>
          <a:bodyPr/>
          <a:lstStyle/>
          <a:p>
            <a:fld id="{00F155D3-CD48-4AC6-85BA-DD598C1F46F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264F34-A260-4221-9FF4-F94C371E0D22}" type="datetime1">
              <a:rPr lang="en-US" smtClean="0"/>
              <a:t>12/4/2013</a:t>
            </a:fld>
            <a:endParaRPr lang="en-US" dirty="0"/>
          </a:p>
        </p:txBody>
      </p:sp>
      <p:sp>
        <p:nvSpPr>
          <p:cNvPr id="6" name="Footer Placeholder 5"/>
          <p:cNvSpPr>
            <a:spLocks noGrp="1"/>
          </p:cNvSpPr>
          <p:nvPr>
            <p:ph type="ftr" sz="quarter" idx="11"/>
          </p:nvPr>
        </p:nvSpPr>
        <p:spPr/>
        <p:txBody>
          <a:bodyPr/>
          <a:lstStyle/>
          <a:p>
            <a:r>
              <a:rPr lang="en-US" dirty="0" smtClean="0"/>
              <a:t>CASFAA Pre-Conference Proprietary Segmental Workshop 2013</a:t>
            </a:r>
            <a:endParaRPr lang="en-US" dirty="0"/>
          </a:p>
        </p:txBody>
      </p:sp>
      <p:sp>
        <p:nvSpPr>
          <p:cNvPr id="7" name="Slide Number Placeholder 6"/>
          <p:cNvSpPr>
            <a:spLocks noGrp="1"/>
          </p:cNvSpPr>
          <p:nvPr>
            <p:ph type="sldNum" sz="quarter" idx="12"/>
          </p:nvPr>
        </p:nvSpPr>
        <p:spPr/>
        <p:txBody>
          <a:bodyPr/>
          <a:lstStyle/>
          <a:p>
            <a:fld id="{00F155D3-CD48-4AC6-85BA-DD598C1F46F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2FBC17-F9F4-42D5-A6C1-2E6955AD4623}" type="datetime1">
              <a:rPr lang="en-US" smtClean="0"/>
              <a:t>12/4/2013</a:t>
            </a:fld>
            <a:endParaRPr lang="en-US" dirty="0"/>
          </a:p>
        </p:txBody>
      </p:sp>
      <p:sp>
        <p:nvSpPr>
          <p:cNvPr id="8" name="Footer Placeholder 7"/>
          <p:cNvSpPr>
            <a:spLocks noGrp="1"/>
          </p:cNvSpPr>
          <p:nvPr>
            <p:ph type="ftr" sz="quarter" idx="11"/>
          </p:nvPr>
        </p:nvSpPr>
        <p:spPr/>
        <p:txBody>
          <a:bodyPr/>
          <a:lstStyle/>
          <a:p>
            <a:r>
              <a:rPr lang="en-US" dirty="0" smtClean="0"/>
              <a:t>CASFAA Pre-Conference Proprietary Segmental Workshop 2013</a:t>
            </a:r>
            <a:endParaRPr lang="en-US" dirty="0"/>
          </a:p>
        </p:txBody>
      </p:sp>
      <p:sp>
        <p:nvSpPr>
          <p:cNvPr id="9" name="Slide Number Placeholder 8"/>
          <p:cNvSpPr>
            <a:spLocks noGrp="1"/>
          </p:cNvSpPr>
          <p:nvPr>
            <p:ph type="sldNum" sz="quarter" idx="12"/>
          </p:nvPr>
        </p:nvSpPr>
        <p:spPr/>
        <p:txBody>
          <a:bodyPr/>
          <a:lstStyle/>
          <a:p>
            <a:fld id="{00F155D3-CD48-4AC6-85BA-DD598C1F46F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84BBC7-B541-4B38-BF9D-1AEE929751E1}" type="datetime1">
              <a:rPr lang="en-US" smtClean="0"/>
              <a:t>12/4/2013</a:t>
            </a:fld>
            <a:endParaRPr lang="en-US" dirty="0"/>
          </a:p>
        </p:txBody>
      </p:sp>
      <p:sp>
        <p:nvSpPr>
          <p:cNvPr id="4" name="Footer Placeholder 3"/>
          <p:cNvSpPr>
            <a:spLocks noGrp="1"/>
          </p:cNvSpPr>
          <p:nvPr>
            <p:ph type="ftr" sz="quarter" idx="11"/>
          </p:nvPr>
        </p:nvSpPr>
        <p:spPr/>
        <p:txBody>
          <a:bodyPr/>
          <a:lstStyle/>
          <a:p>
            <a:r>
              <a:rPr lang="en-US" dirty="0" smtClean="0"/>
              <a:t>CASFAA Pre-Conference Proprietary Segmental Workshop 2013</a:t>
            </a:r>
            <a:endParaRPr lang="en-US" dirty="0"/>
          </a:p>
        </p:txBody>
      </p:sp>
      <p:sp>
        <p:nvSpPr>
          <p:cNvPr id="5" name="Slide Number Placeholder 4"/>
          <p:cNvSpPr>
            <a:spLocks noGrp="1"/>
          </p:cNvSpPr>
          <p:nvPr>
            <p:ph type="sldNum" sz="quarter" idx="12"/>
          </p:nvPr>
        </p:nvSpPr>
        <p:spPr/>
        <p:txBody>
          <a:bodyPr/>
          <a:lstStyle/>
          <a:p>
            <a:fld id="{00F155D3-CD48-4AC6-85BA-DD598C1F46F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28EA7-0799-4448-9BF0-F61E6E6629C2}" type="datetime1">
              <a:rPr lang="en-US" smtClean="0"/>
              <a:t>12/4/2013</a:t>
            </a:fld>
            <a:endParaRPr lang="en-US" dirty="0"/>
          </a:p>
        </p:txBody>
      </p:sp>
      <p:sp>
        <p:nvSpPr>
          <p:cNvPr id="3" name="Footer Placeholder 2"/>
          <p:cNvSpPr>
            <a:spLocks noGrp="1"/>
          </p:cNvSpPr>
          <p:nvPr>
            <p:ph type="ftr" sz="quarter" idx="11"/>
          </p:nvPr>
        </p:nvSpPr>
        <p:spPr/>
        <p:txBody>
          <a:bodyPr/>
          <a:lstStyle/>
          <a:p>
            <a:r>
              <a:rPr lang="en-US" dirty="0" smtClean="0"/>
              <a:t>CASFAA Pre-Conference Proprietary Segmental Workshop 2013</a:t>
            </a:r>
            <a:endParaRPr lang="en-US" dirty="0"/>
          </a:p>
        </p:txBody>
      </p:sp>
      <p:sp>
        <p:nvSpPr>
          <p:cNvPr id="4" name="Slide Number Placeholder 3"/>
          <p:cNvSpPr>
            <a:spLocks noGrp="1"/>
          </p:cNvSpPr>
          <p:nvPr>
            <p:ph type="sldNum" sz="quarter" idx="12"/>
          </p:nvPr>
        </p:nvSpPr>
        <p:spPr/>
        <p:txBody>
          <a:bodyPr/>
          <a:lstStyle/>
          <a:p>
            <a:fld id="{00F155D3-CD48-4AC6-85BA-DD598C1F46F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887551-4E27-4921-852C-7FC3818C089C}" type="datetime1">
              <a:rPr lang="en-US" smtClean="0"/>
              <a:t>12/4/2013</a:t>
            </a:fld>
            <a:endParaRPr lang="en-US" dirty="0"/>
          </a:p>
        </p:txBody>
      </p:sp>
      <p:sp>
        <p:nvSpPr>
          <p:cNvPr id="6" name="Footer Placeholder 5"/>
          <p:cNvSpPr>
            <a:spLocks noGrp="1"/>
          </p:cNvSpPr>
          <p:nvPr>
            <p:ph type="ftr" sz="quarter" idx="11"/>
          </p:nvPr>
        </p:nvSpPr>
        <p:spPr/>
        <p:txBody>
          <a:bodyPr/>
          <a:lstStyle/>
          <a:p>
            <a:r>
              <a:rPr lang="en-US" dirty="0" smtClean="0"/>
              <a:t>CASFAA Pre-Conference Proprietary Segmental Workshop 2013</a:t>
            </a:r>
            <a:endParaRPr lang="en-US" dirty="0"/>
          </a:p>
        </p:txBody>
      </p:sp>
      <p:sp>
        <p:nvSpPr>
          <p:cNvPr id="7" name="Slide Number Placeholder 6"/>
          <p:cNvSpPr>
            <a:spLocks noGrp="1"/>
          </p:cNvSpPr>
          <p:nvPr>
            <p:ph type="sldNum" sz="quarter" idx="12"/>
          </p:nvPr>
        </p:nvSpPr>
        <p:spPr/>
        <p:txBody>
          <a:bodyPr/>
          <a:lstStyle/>
          <a:p>
            <a:fld id="{00F155D3-CD48-4AC6-85BA-DD598C1F46F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E62777-4EDB-4AA3-953F-B7764E1D2DF1}" type="datetime1">
              <a:rPr lang="en-US" smtClean="0"/>
              <a:t>12/4/2013</a:t>
            </a:fld>
            <a:endParaRPr lang="en-US" dirty="0"/>
          </a:p>
        </p:txBody>
      </p:sp>
      <p:sp>
        <p:nvSpPr>
          <p:cNvPr id="6" name="Footer Placeholder 5"/>
          <p:cNvSpPr>
            <a:spLocks noGrp="1"/>
          </p:cNvSpPr>
          <p:nvPr>
            <p:ph type="ftr" sz="quarter" idx="11"/>
          </p:nvPr>
        </p:nvSpPr>
        <p:spPr/>
        <p:txBody>
          <a:bodyPr/>
          <a:lstStyle/>
          <a:p>
            <a:r>
              <a:rPr lang="en-US" dirty="0" smtClean="0"/>
              <a:t>CASFAA Pre-Conference Proprietary Segmental Workshop 2013</a:t>
            </a:r>
            <a:endParaRPr lang="en-US" dirty="0"/>
          </a:p>
        </p:txBody>
      </p:sp>
      <p:sp>
        <p:nvSpPr>
          <p:cNvPr id="7" name="Slide Number Placeholder 6"/>
          <p:cNvSpPr>
            <a:spLocks noGrp="1"/>
          </p:cNvSpPr>
          <p:nvPr>
            <p:ph type="sldNum" sz="quarter" idx="12"/>
          </p:nvPr>
        </p:nvSpPr>
        <p:spPr/>
        <p:txBody>
          <a:bodyPr/>
          <a:lstStyle/>
          <a:p>
            <a:fld id="{00F155D3-CD48-4AC6-85BA-DD598C1F46F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BA562-B9F0-48D7-B32C-5E3B66E0A646}" type="datetime1">
              <a:rPr lang="en-US" smtClean="0"/>
              <a:t>12/4/2013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CASFAA Pre-Conference Proprietary Segmental Workshop 2013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155D3-CD48-4AC6-85BA-DD598C1F46F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apps.inceptia.org/PDF/Inceptia_FinancialCapability_Whitepaper.pdf"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www.cci.edu/" TargetMode="External"/><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mailto:lyngarcia@cci.edu" TargetMode="External"/><Relationship Id="rId5" Type="http://schemas.openxmlformats.org/officeDocument/2006/relationships/hyperlink" Target="mailto:jlabrador@ecmc.org" TargetMode="External"/><Relationship Id="rId10" Type="http://schemas.openxmlformats.org/officeDocument/2006/relationships/image" Target="../media/image14.png"/><Relationship Id="rId4" Type="http://schemas.openxmlformats.org/officeDocument/2006/relationships/hyperlink" Target="mailto:patf@inceptia.org" TargetMode="External"/><Relationship Id="rId9" Type="http://schemas.openxmlformats.org/officeDocument/2006/relationships/image" Target="../media/image13.gi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68238"/>
            <a:ext cx="7772400" cy="1470025"/>
          </a:xfrm>
        </p:spPr>
        <p:txBody>
          <a:bodyPr/>
          <a:lstStyle/>
          <a:p>
            <a:r>
              <a:rPr lang="en-US" b="1" dirty="0" smtClean="0">
                <a:solidFill>
                  <a:schemeClr val="tx2"/>
                </a:solidFill>
              </a:rPr>
              <a:t>Create Successful Financial Literacy on Campus</a:t>
            </a:r>
            <a:endParaRPr lang="en-US" b="1" dirty="0">
              <a:solidFill>
                <a:schemeClr val="tx2"/>
              </a:solidFill>
            </a:endParaRPr>
          </a:p>
        </p:txBody>
      </p:sp>
      <p:sp>
        <p:nvSpPr>
          <p:cNvPr id="3" name="Subtitle 2"/>
          <p:cNvSpPr>
            <a:spLocks noGrp="1"/>
          </p:cNvSpPr>
          <p:nvPr>
            <p:ph type="subTitle" idx="1"/>
          </p:nvPr>
        </p:nvSpPr>
        <p:spPr>
          <a:xfrm>
            <a:off x="1066800" y="3505200"/>
            <a:ext cx="7086600" cy="2971800"/>
          </a:xfrm>
        </p:spPr>
        <p:txBody>
          <a:bodyPr>
            <a:normAutofit/>
          </a:bodyPr>
          <a:lstStyle/>
          <a:p>
            <a:r>
              <a:rPr lang="en-US" dirty="0" smtClean="0"/>
              <a:t>Presented </a:t>
            </a:r>
            <a:r>
              <a:rPr lang="en-US" dirty="0"/>
              <a:t>by:</a:t>
            </a:r>
          </a:p>
          <a:p>
            <a:r>
              <a:rPr lang="en-US" dirty="0"/>
              <a:t>Pat Robles-Friebert, Inceptia</a:t>
            </a:r>
          </a:p>
          <a:p>
            <a:r>
              <a:rPr lang="en-US" dirty="0" smtClean="0"/>
              <a:t>Javier Labrador, ECMC</a:t>
            </a:r>
          </a:p>
          <a:p>
            <a:r>
              <a:rPr lang="en-US" dirty="0" smtClean="0"/>
              <a:t>Lynne Garcia, Corinthian Colleges</a:t>
            </a:r>
            <a:endParaRPr lang="en-US" dirty="0"/>
          </a:p>
          <a:p>
            <a:endParaRPr lang="en-US" dirty="0" smtClean="0"/>
          </a:p>
          <a:p>
            <a:endParaRPr lang="en-US" dirty="0" smtClean="0"/>
          </a:p>
          <a:p>
            <a:endParaRPr lang="en-US" dirty="0"/>
          </a:p>
        </p:txBody>
      </p:sp>
      <p:sp>
        <p:nvSpPr>
          <p:cNvPr id="5" name="Footer Placeholder 4"/>
          <p:cNvSpPr>
            <a:spLocks noGrp="1"/>
          </p:cNvSpPr>
          <p:nvPr>
            <p:ph type="ftr" sz="quarter" idx="11"/>
          </p:nvPr>
        </p:nvSpPr>
        <p:spPr>
          <a:xfrm>
            <a:off x="2667000" y="6248400"/>
            <a:ext cx="4191000" cy="609600"/>
          </a:xfrm>
        </p:spPr>
        <p:txBody>
          <a:bodyPr/>
          <a:lstStyle/>
          <a:p>
            <a:r>
              <a:rPr lang="en-US" dirty="0"/>
              <a:t>CASFAA Pre-Conference Proprietary Segmental Workshop 2013</a:t>
            </a:r>
          </a:p>
        </p:txBody>
      </p:sp>
      <p:pic>
        <p:nvPicPr>
          <p:cNvPr id="2050" name="Picture 2"/>
          <p:cNvPicPr>
            <a:picLocks noChangeAspect="1" noChangeArrowheads="1"/>
          </p:cNvPicPr>
          <p:nvPr/>
        </p:nvPicPr>
        <p:blipFill>
          <a:blip r:embed="rId3" cstate="print"/>
          <a:srcRect/>
          <a:stretch>
            <a:fillRect/>
          </a:stretch>
        </p:blipFill>
        <p:spPr bwMode="auto">
          <a:xfrm>
            <a:off x="6324600" y="0"/>
            <a:ext cx="2819400" cy="13682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610600" cy="914400"/>
          </a:xfrm>
        </p:spPr>
        <p:txBody>
          <a:bodyPr>
            <a:normAutofit/>
          </a:bodyPr>
          <a:lstStyle/>
          <a:p>
            <a:r>
              <a:rPr lang="en-US" sz="4000" b="1" dirty="0" smtClean="0">
                <a:solidFill>
                  <a:schemeClr val="tx2"/>
                </a:solidFill>
              </a:rPr>
              <a:t>Making the Case – </a:t>
            </a:r>
            <a:r>
              <a:rPr lang="en-US" sz="4000" b="1" dirty="0" smtClean="0">
                <a:solidFill>
                  <a:schemeClr val="accent2"/>
                </a:solidFill>
              </a:rPr>
              <a:t>Stress and Money</a:t>
            </a:r>
            <a:endParaRPr lang="en-US" sz="4000" b="1" dirty="0">
              <a:solidFill>
                <a:schemeClr val="accent2"/>
              </a:solidFill>
            </a:endParaRPr>
          </a:p>
        </p:txBody>
      </p:sp>
      <p:sp>
        <p:nvSpPr>
          <p:cNvPr id="4" name="Footer Placeholder 3"/>
          <p:cNvSpPr>
            <a:spLocks noGrp="1"/>
          </p:cNvSpPr>
          <p:nvPr>
            <p:ph type="ftr" sz="quarter" idx="11"/>
          </p:nvPr>
        </p:nvSpPr>
        <p:spPr>
          <a:xfrm>
            <a:off x="2209800" y="6324600"/>
            <a:ext cx="4648200" cy="396875"/>
          </a:xfrm>
        </p:spPr>
        <p:txBody>
          <a:bodyPr/>
          <a:lstStyle/>
          <a:p>
            <a:r>
              <a:rPr lang="en-US" dirty="0" smtClean="0"/>
              <a:t>CASFAA Pre-Conference Proprietary Segmental Workshop 2013</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6858000" y="0"/>
            <a:ext cx="2286000" cy="1109382"/>
          </a:xfrm>
          <a:prstGeom prst="rect">
            <a:avLst/>
          </a:prstGeom>
          <a:noFill/>
          <a:ln w="9525">
            <a:noFill/>
            <a:miter lim="800000"/>
            <a:headEnd/>
            <a:tailEnd/>
          </a:ln>
          <a:effectLst/>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 y="2133600"/>
            <a:ext cx="8915400" cy="3419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609600" y="5638800"/>
            <a:ext cx="3505200" cy="400110"/>
          </a:xfrm>
          <a:prstGeom prst="rect">
            <a:avLst/>
          </a:prstGeom>
        </p:spPr>
        <p:txBody>
          <a:bodyPr wrap="square">
            <a:spAutoFit/>
          </a:bodyPr>
          <a:lstStyle/>
          <a:p>
            <a:r>
              <a:rPr lang="en-US" sz="1000" dirty="0" smtClean="0"/>
              <a:t>Source: 2012 Inceptia Research Brief: Financial Stress: An Everyday Reality for College Students </a:t>
            </a:r>
            <a:endParaRPr lang="en-US"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610600" cy="914400"/>
          </a:xfrm>
        </p:spPr>
        <p:txBody>
          <a:bodyPr>
            <a:normAutofit/>
          </a:bodyPr>
          <a:lstStyle/>
          <a:p>
            <a:r>
              <a:rPr lang="en-US" sz="4000" b="1" dirty="0" smtClean="0">
                <a:solidFill>
                  <a:schemeClr val="tx2"/>
                </a:solidFill>
              </a:rPr>
              <a:t>Making the Case – </a:t>
            </a:r>
            <a:r>
              <a:rPr lang="en-US" sz="4000" b="1" dirty="0" smtClean="0">
                <a:solidFill>
                  <a:schemeClr val="accent2"/>
                </a:solidFill>
              </a:rPr>
              <a:t>Financial Knowledge </a:t>
            </a:r>
            <a:endParaRPr lang="en-US" sz="4000" b="1" dirty="0">
              <a:solidFill>
                <a:schemeClr val="accent2"/>
              </a:solidFill>
            </a:endParaRPr>
          </a:p>
        </p:txBody>
      </p:sp>
      <p:sp>
        <p:nvSpPr>
          <p:cNvPr id="4" name="Footer Placeholder 3"/>
          <p:cNvSpPr>
            <a:spLocks noGrp="1"/>
          </p:cNvSpPr>
          <p:nvPr>
            <p:ph type="ftr" sz="quarter" idx="11"/>
          </p:nvPr>
        </p:nvSpPr>
        <p:spPr>
          <a:xfrm>
            <a:off x="2204803" y="6324600"/>
            <a:ext cx="4648200" cy="396875"/>
          </a:xfrm>
        </p:spPr>
        <p:txBody>
          <a:bodyPr/>
          <a:lstStyle/>
          <a:p>
            <a:r>
              <a:rPr lang="en-US" dirty="0"/>
              <a:t>CASFAA Pre-Conference Proprietary Segmental Workshop 2013</a:t>
            </a:r>
          </a:p>
        </p:txBody>
      </p:sp>
      <p:pic>
        <p:nvPicPr>
          <p:cNvPr id="5" name="Picture 2"/>
          <p:cNvPicPr>
            <a:picLocks noChangeAspect="1" noChangeArrowheads="1"/>
          </p:cNvPicPr>
          <p:nvPr/>
        </p:nvPicPr>
        <p:blipFill>
          <a:blip r:embed="rId3" cstate="print"/>
          <a:srcRect/>
          <a:stretch>
            <a:fillRect/>
          </a:stretch>
        </p:blipFill>
        <p:spPr bwMode="auto">
          <a:xfrm>
            <a:off x="6858000" y="0"/>
            <a:ext cx="2286000" cy="1109382"/>
          </a:xfrm>
          <a:prstGeom prst="rect">
            <a:avLst/>
          </a:prstGeom>
          <a:noFill/>
          <a:ln w="9525">
            <a:noFill/>
            <a:miter lim="800000"/>
            <a:headEnd/>
            <a:tailEnd/>
          </a:ln>
          <a:effectLst/>
        </p:spPr>
      </p:pic>
      <p:sp>
        <p:nvSpPr>
          <p:cNvPr id="9" name="Rectangle 8"/>
          <p:cNvSpPr/>
          <p:nvPr/>
        </p:nvSpPr>
        <p:spPr>
          <a:xfrm>
            <a:off x="609600" y="5836729"/>
            <a:ext cx="3505200" cy="246221"/>
          </a:xfrm>
          <a:prstGeom prst="rect">
            <a:avLst/>
          </a:prstGeom>
        </p:spPr>
        <p:txBody>
          <a:bodyPr wrap="square">
            <a:spAutoFit/>
          </a:bodyPr>
          <a:lstStyle/>
          <a:p>
            <a:r>
              <a:rPr lang="en-US" sz="1000" dirty="0" smtClean="0">
                <a:solidFill>
                  <a:srgbClr val="FF0000"/>
                </a:solidFill>
              </a:rPr>
              <a:t>Source: 2012 Inceptia Financial Capability Survey</a:t>
            </a:r>
            <a:endParaRPr lang="en-US" sz="1000" dirty="0">
              <a:solidFill>
                <a:srgbClr val="FF0000"/>
              </a:solidFill>
            </a:endParaRPr>
          </a:p>
        </p:txBody>
      </p:sp>
      <p:graphicFrame>
        <p:nvGraphicFramePr>
          <p:cNvPr id="7" name="Chart 6"/>
          <p:cNvGraphicFramePr>
            <a:graphicFrameLocks/>
          </p:cNvGraphicFramePr>
          <p:nvPr>
            <p:extLst>
              <p:ext uri="{D42A27DB-BD31-4B8C-83A1-F6EECF244321}">
                <p14:modId xmlns:p14="http://schemas.microsoft.com/office/powerpoint/2010/main" val="912724263"/>
              </p:ext>
            </p:extLst>
          </p:nvPr>
        </p:nvGraphicFramePr>
        <p:xfrm>
          <a:off x="897068" y="1828800"/>
          <a:ext cx="7256332"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4729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610600" cy="914400"/>
          </a:xfrm>
        </p:spPr>
        <p:txBody>
          <a:bodyPr>
            <a:normAutofit/>
          </a:bodyPr>
          <a:lstStyle/>
          <a:p>
            <a:r>
              <a:rPr lang="en-US" sz="4000" b="1" dirty="0" smtClean="0">
                <a:solidFill>
                  <a:schemeClr val="tx2"/>
                </a:solidFill>
              </a:rPr>
              <a:t>Making the Case – </a:t>
            </a:r>
            <a:r>
              <a:rPr lang="en-US" sz="4000" b="1" dirty="0" smtClean="0">
                <a:solidFill>
                  <a:schemeClr val="accent2"/>
                </a:solidFill>
              </a:rPr>
              <a:t>Students Want Help</a:t>
            </a:r>
            <a:endParaRPr lang="en-US" sz="4000" b="1" dirty="0">
              <a:solidFill>
                <a:schemeClr val="accent2"/>
              </a:solidFill>
            </a:endParaRPr>
          </a:p>
        </p:txBody>
      </p:sp>
      <p:sp>
        <p:nvSpPr>
          <p:cNvPr id="3" name="Content Placeholder 2"/>
          <p:cNvSpPr>
            <a:spLocks noGrp="1"/>
          </p:cNvSpPr>
          <p:nvPr>
            <p:ph idx="1"/>
          </p:nvPr>
        </p:nvSpPr>
        <p:spPr>
          <a:xfrm>
            <a:off x="457200" y="2133600"/>
            <a:ext cx="8229600" cy="3992563"/>
          </a:xfrm>
        </p:spPr>
        <p:txBody>
          <a:bodyPr>
            <a:normAutofit/>
          </a:bodyPr>
          <a:lstStyle/>
          <a:p>
            <a:pPr indent="-347472">
              <a:buClr>
                <a:schemeClr val="tx2"/>
              </a:buClr>
              <a:buFont typeface="Wingdings" pitchFamily="2" charset="2"/>
              <a:buChar char="§"/>
            </a:pPr>
            <a:r>
              <a:rPr lang="en-US" dirty="0" smtClean="0">
                <a:solidFill>
                  <a:srgbClr val="FFCC00"/>
                </a:solidFill>
                <a:effectLst>
                  <a:outerShdw blurRad="38100" dist="38100" dir="2700000" algn="tl">
                    <a:srgbClr val="000000">
                      <a:alpha val="43137"/>
                    </a:srgbClr>
                  </a:outerShdw>
                </a:effectLst>
                <a:ea typeface="ＭＳ Ｐゴシック" pitchFamily="34" charset="-128"/>
              </a:rPr>
              <a:t>84%</a:t>
            </a:r>
            <a:r>
              <a:rPr lang="en-US" dirty="0" smtClean="0">
                <a:ea typeface="ＭＳ Ｐゴシック" pitchFamily="34" charset="-128"/>
              </a:rPr>
              <a:t> of college students want more information on financial education topics.</a:t>
            </a:r>
          </a:p>
          <a:p>
            <a:pPr indent="-347472">
              <a:buClr>
                <a:schemeClr val="tx2"/>
              </a:buClr>
              <a:buFont typeface="Wingdings" pitchFamily="2" charset="2"/>
              <a:buChar char="§"/>
            </a:pPr>
            <a:endParaRPr lang="en-US" dirty="0" smtClean="0">
              <a:ea typeface="ＭＳ Ｐゴシック" pitchFamily="34" charset="-128"/>
            </a:endParaRPr>
          </a:p>
          <a:p>
            <a:pPr indent="-347472">
              <a:buClr>
                <a:schemeClr val="tx2"/>
              </a:buClr>
              <a:buFont typeface="Wingdings" pitchFamily="2" charset="2"/>
              <a:buChar char="§"/>
            </a:pPr>
            <a:r>
              <a:rPr lang="en-US" b="1" dirty="0" smtClean="0">
                <a:solidFill>
                  <a:srgbClr val="FFCC00"/>
                </a:solidFill>
                <a:effectLst>
                  <a:outerShdw blurRad="38100" dist="38100" dir="2700000" algn="tl">
                    <a:srgbClr val="000000">
                      <a:alpha val="43137"/>
                    </a:srgbClr>
                  </a:outerShdw>
                </a:effectLst>
                <a:ea typeface="ＭＳ Ｐゴシック" pitchFamily="34" charset="-128"/>
              </a:rPr>
              <a:t>24%</a:t>
            </a:r>
            <a:r>
              <a:rPr lang="en-US" b="1" dirty="0" smtClean="0">
                <a:effectLst>
                  <a:outerShdw blurRad="38100" dist="38100" dir="2700000" algn="tl">
                    <a:srgbClr val="000000">
                      <a:alpha val="43137"/>
                    </a:srgbClr>
                  </a:outerShdw>
                </a:effectLst>
                <a:ea typeface="ＭＳ Ｐゴシック" pitchFamily="34" charset="-128"/>
              </a:rPr>
              <a:t> </a:t>
            </a:r>
            <a:r>
              <a:rPr lang="en-US" dirty="0" smtClean="0">
                <a:ea typeface="ＭＳ Ｐゴシック" pitchFamily="34" charset="-128"/>
              </a:rPr>
              <a:t>of college students say they are well prepared for the financial challenges that await them after graduation</a:t>
            </a:r>
          </a:p>
        </p:txBody>
      </p:sp>
      <p:sp>
        <p:nvSpPr>
          <p:cNvPr id="4" name="Footer Placeholder 3"/>
          <p:cNvSpPr>
            <a:spLocks noGrp="1"/>
          </p:cNvSpPr>
          <p:nvPr>
            <p:ph type="ftr" sz="quarter" idx="11"/>
          </p:nvPr>
        </p:nvSpPr>
        <p:spPr>
          <a:xfrm>
            <a:off x="2057400" y="6324600"/>
            <a:ext cx="5029200" cy="396875"/>
          </a:xfrm>
        </p:spPr>
        <p:txBody>
          <a:bodyPr/>
          <a:lstStyle/>
          <a:p>
            <a:r>
              <a:rPr lang="en-US" dirty="0" smtClean="0"/>
              <a:t>CASFAA Pre-Conference Proprietary Segmental Workshop 2013</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6858000" y="0"/>
            <a:ext cx="2286000" cy="1109382"/>
          </a:xfrm>
          <a:prstGeom prst="rect">
            <a:avLst/>
          </a:prstGeom>
          <a:noFill/>
          <a:ln w="9525">
            <a:noFill/>
            <a:miter lim="800000"/>
            <a:headEnd/>
            <a:tailEnd/>
          </a:ln>
          <a:effectLst/>
        </p:spPr>
      </p:pic>
      <p:sp>
        <p:nvSpPr>
          <p:cNvPr id="6" name="Rectangle 5"/>
          <p:cNvSpPr/>
          <p:nvPr/>
        </p:nvSpPr>
        <p:spPr>
          <a:xfrm>
            <a:off x="5105400" y="5715000"/>
            <a:ext cx="3733800" cy="400110"/>
          </a:xfrm>
          <a:prstGeom prst="rect">
            <a:avLst/>
          </a:prstGeom>
        </p:spPr>
        <p:txBody>
          <a:bodyPr wrap="square">
            <a:spAutoFit/>
          </a:bodyPr>
          <a:lstStyle/>
          <a:p>
            <a:r>
              <a:rPr lang="en-US" sz="1000" dirty="0" smtClean="0"/>
              <a:t>Source: 2007 Hartford Financial Services</a:t>
            </a:r>
          </a:p>
          <a:p>
            <a:endParaRPr lang="en-US" sz="1000" dirty="0"/>
          </a:p>
        </p:txBody>
      </p:sp>
      <p:sp>
        <p:nvSpPr>
          <p:cNvPr id="7" name="Rectangle 6"/>
          <p:cNvSpPr/>
          <p:nvPr/>
        </p:nvSpPr>
        <p:spPr>
          <a:xfrm>
            <a:off x="4953000" y="3276600"/>
            <a:ext cx="3733800" cy="400110"/>
          </a:xfrm>
          <a:prstGeom prst="rect">
            <a:avLst/>
          </a:prstGeom>
        </p:spPr>
        <p:txBody>
          <a:bodyPr wrap="square">
            <a:spAutoFit/>
          </a:bodyPr>
          <a:lstStyle/>
          <a:p>
            <a:r>
              <a:rPr lang="en-US" sz="1000" dirty="0" smtClean="0"/>
              <a:t>Source: 2009 Sallie Mae survey</a:t>
            </a:r>
          </a:p>
          <a:p>
            <a:endParaRPr lang="en-US"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5648"/>
            <a:ext cx="8229600" cy="1143000"/>
          </a:xfrm>
        </p:spPr>
        <p:txBody>
          <a:bodyPr>
            <a:normAutofit/>
          </a:bodyPr>
          <a:lstStyle/>
          <a:p>
            <a:pPr algn="l"/>
            <a:r>
              <a:rPr lang="en-US" sz="4000" b="1" dirty="0" smtClean="0">
                <a:solidFill>
                  <a:schemeClr val="tx2"/>
                </a:solidFill>
              </a:rPr>
              <a:t>Identify Your Students’ Needs</a:t>
            </a:r>
            <a:endParaRPr lang="en-US" sz="4000" b="1" dirty="0">
              <a:solidFill>
                <a:schemeClr val="tx2"/>
              </a:solidFill>
            </a:endParaRPr>
          </a:p>
        </p:txBody>
      </p:sp>
      <p:sp>
        <p:nvSpPr>
          <p:cNvPr id="7" name="Content Placeholder 6"/>
          <p:cNvSpPr>
            <a:spLocks noGrp="1"/>
          </p:cNvSpPr>
          <p:nvPr>
            <p:ph idx="1"/>
          </p:nvPr>
        </p:nvSpPr>
        <p:spPr/>
        <p:txBody>
          <a:bodyPr/>
          <a:lstStyle/>
          <a:p>
            <a:pPr marL="0" indent="0">
              <a:buNone/>
            </a:pPr>
            <a:endParaRPr lang="en-US" dirty="0" smtClean="0"/>
          </a:p>
          <a:p>
            <a:pPr marL="0" indent="0" algn="ctr">
              <a:buNone/>
            </a:pPr>
            <a:endParaRPr lang="en-US" dirty="0" smtClean="0"/>
          </a:p>
          <a:p>
            <a:pPr marL="0" indent="0" algn="ctr">
              <a:buNone/>
            </a:pPr>
            <a:r>
              <a:rPr lang="en-US" dirty="0" smtClean="0"/>
              <a:t>What is the most important </a:t>
            </a:r>
          </a:p>
          <a:p>
            <a:pPr marL="0" indent="0" algn="ctr">
              <a:buNone/>
            </a:pPr>
            <a:r>
              <a:rPr lang="en-US" dirty="0" smtClean="0"/>
              <a:t>personal finance topic </a:t>
            </a:r>
          </a:p>
          <a:p>
            <a:pPr marL="0" indent="0" algn="ctr">
              <a:buNone/>
            </a:pPr>
            <a:r>
              <a:rPr lang="en-US" dirty="0" smtClean="0"/>
              <a:t>for students to understand?</a:t>
            </a:r>
            <a:endParaRPr lang="en-US" dirty="0"/>
          </a:p>
        </p:txBody>
      </p:sp>
      <p:sp>
        <p:nvSpPr>
          <p:cNvPr id="5" name="Footer Placeholder 4"/>
          <p:cNvSpPr>
            <a:spLocks noGrp="1"/>
          </p:cNvSpPr>
          <p:nvPr>
            <p:ph type="ftr" sz="quarter" idx="11"/>
          </p:nvPr>
        </p:nvSpPr>
        <p:spPr>
          <a:xfrm>
            <a:off x="2057400" y="6248400"/>
            <a:ext cx="5181600" cy="396875"/>
          </a:xfrm>
        </p:spPr>
        <p:txBody>
          <a:bodyPr/>
          <a:lstStyle/>
          <a:p>
            <a:r>
              <a:rPr lang="en-US" dirty="0" smtClean="0"/>
              <a:t>CASFAA Pre-Conference Proprietary Segmental Workshop 2013</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6858000" y="0"/>
            <a:ext cx="2286000" cy="1109382"/>
          </a:xfrm>
          <a:prstGeom prst="rect">
            <a:avLst/>
          </a:prstGeom>
          <a:noFill/>
          <a:ln w="9525">
            <a:noFill/>
            <a:miter lim="800000"/>
            <a:headEnd/>
            <a:tailEnd/>
          </a:ln>
          <a:effectLst/>
        </p:spPr>
      </p:pic>
    </p:spTree>
    <p:extLst>
      <p:ext uri="{BB962C8B-B14F-4D97-AF65-F5344CB8AC3E}">
        <p14:creationId xmlns:p14="http://schemas.microsoft.com/office/powerpoint/2010/main" val="3300249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84238"/>
          </a:xfrm>
        </p:spPr>
        <p:txBody>
          <a:bodyPr>
            <a:normAutofit/>
          </a:bodyPr>
          <a:lstStyle/>
          <a:p>
            <a:pPr algn="l"/>
            <a:r>
              <a:rPr lang="en-US" sz="4000" b="1" dirty="0" smtClean="0">
                <a:solidFill>
                  <a:schemeClr val="tx2"/>
                </a:solidFill>
              </a:rPr>
              <a:t>Identify Your Students’ Needs</a:t>
            </a:r>
            <a:endParaRPr lang="en-US" sz="4000" b="1" dirty="0">
              <a:solidFill>
                <a:schemeClr val="tx2"/>
              </a:solidFill>
            </a:endParaRPr>
          </a:p>
        </p:txBody>
      </p:sp>
      <p:sp>
        <p:nvSpPr>
          <p:cNvPr id="3" name="Content Placeholder 2"/>
          <p:cNvSpPr>
            <a:spLocks noGrp="1"/>
          </p:cNvSpPr>
          <p:nvPr>
            <p:ph sz="half" idx="1"/>
          </p:nvPr>
        </p:nvSpPr>
        <p:spPr>
          <a:xfrm>
            <a:off x="457200" y="1066800"/>
            <a:ext cx="4038600" cy="5059363"/>
          </a:xfrm>
        </p:spPr>
        <p:txBody>
          <a:bodyPr>
            <a:normAutofit fontScale="55000" lnSpcReduction="20000"/>
          </a:bodyPr>
          <a:lstStyle/>
          <a:p>
            <a:pPr>
              <a:buNone/>
            </a:pPr>
            <a:endParaRPr lang="en-US" dirty="0" smtClean="0"/>
          </a:p>
          <a:p>
            <a:r>
              <a:rPr lang="en-US" sz="5800" dirty="0" smtClean="0"/>
              <a:t>Survey students</a:t>
            </a:r>
          </a:p>
          <a:p>
            <a:pPr lvl="1"/>
            <a:r>
              <a:rPr lang="en-US" sz="5800" dirty="0" smtClean="0">
                <a:solidFill>
                  <a:schemeClr val="tx1">
                    <a:lumMod val="65000"/>
                    <a:lumOff val="35000"/>
                  </a:schemeClr>
                </a:solidFill>
              </a:rPr>
              <a:t>Topics</a:t>
            </a:r>
          </a:p>
          <a:p>
            <a:pPr lvl="1"/>
            <a:r>
              <a:rPr lang="en-US" sz="5800" dirty="0" smtClean="0">
                <a:solidFill>
                  <a:schemeClr val="tx1">
                    <a:lumMod val="65000"/>
                    <a:lumOff val="35000"/>
                  </a:schemeClr>
                </a:solidFill>
              </a:rPr>
              <a:t>Delivery methods </a:t>
            </a:r>
          </a:p>
          <a:p>
            <a:endParaRPr lang="en-US" sz="5800" dirty="0" smtClean="0"/>
          </a:p>
          <a:p>
            <a:r>
              <a:rPr lang="en-US" sz="5800" dirty="0" smtClean="0"/>
              <a:t>Review results </a:t>
            </a:r>
          </a:p>
          <a:p>
            <a:endParaRPr lang="en-US" sz="5800" dirty="0" smtClean="0"/>
          </a:p>
          <a:p>
            <a:r>
              <a:rPr lang="en-US" sz="5800" dirty="0" smtClean="0"/>
              <a:t>Draft a  curriculum</a:t>
            </a:r>
            <a:endParaRPr lang="en-US" sz="5800" dirty="0" smtClean="0">
              <a:ea typeface="ＭＳ Ｐゴシック" pitchFamily="34" charset="-128"/>
            </a:endParaRPr>
          </a:p>
          <a:p>
            <a:endParaRPr lang="en-US" sz="5800" dirty="0"/>
          </a:p>
        </p:txBody>
      </p:sp>
      <p:sp>
        <p:nvSpPr>
          <p:cNvPr id="4" name="Content Placeholder 3"/>
          <p:cNvSpPr>
            <a:spLocks noGrp="1"/>
          </p:cNvSpPr>
          <p:nvPr>
            <p:ph sz="half" idx="2"/>
          </p:nvPr>
        </p:nvSpPr>
        <p:spPr>
          <a:xfrm>
            <a:off x="4572000" y="1295400"/>
            <a:ext cx="4038600" cy="5334000"/>
          </a:xfrm>
        </p:spPr>
        <p:txBody>
          <a:bodyPr>
            <a:normAutofit fontScale="55000" lnSpcReduction="20000"/>
          </a:bodyPr>
          <a:lstStyle/>
          <a:p>
            <a:pPr>
              <a:buNone/>
            </a:pPr>
            <a:r>
              <a:rPr lang="en-US" sz="5100" b="1" dirty="0" smtClean="0">
                <a:solidFill>
                  <a:schemeClr val="tx2"/>
                </a:solidFill>
              </a:rPr>
              <a:t>Survey Topics</a:t>
            </a:r>
          </a:p>
          <a:p>
            <a:r>
              <a:rPr lang="en-US" sz="3300" dirty="0" smtClean="0"/>
              <a:t>Banking Basics</a:t>
            </a:r>
          </a:p>
          <a:p>
            <a:r>
              <a:rPr lang="en-US" sz="3300" dirty="0" smtClean="0"/>
              <a:t>Buying </a:t>
            </a:r>
            <a:r>
              <a:rPr lang="en-US" sz="3300" dirty="0"/>
              <a:t>a home</a:t>
            </a:r>
            <a:r>
              <a:rPr lang="en-US" sz="3300" dirty="0" smtClean="0"/>
              <a:t>  or car</a:t>
            </a:r>
          </a:p>
          <a:p>
            <a:r>
              <a:rPr lang="en-US" sz="3300" dirty="0" smtClean="0"/>
              <a:t>Credit </a:t>
            </a:r>
            <a:r>
              <a:rPr lang="en-US" sz="3300" dirty="0"/>
              <a:t>reports and scores</a:t>
            </a:r>
            <a:r>
              <a:rPr lang="en-US" sz="3300" dirty="0" smtClean="0"/>
              <a:t> </a:t>
            </a:r>
          </a:p>
          <a:p>
            <a:r>
              <a:rPr lang="en-US" sz="3300" dirty="0" smtClean="0"/>
              <a:t>Debt and Borrowing</a:t>
            </a:r>
          </a:p>
          <a:p>
            <a:r>
              <a:rPr lang="en-US" sz="3300" dirty="0" smtClean="0"/>
              <a:t>Financial Goal-Setting</a:t>
            </a:r>
          </a:p>
          <a:p>
            <a:r>
              <a:rPr lang="en-US" sz="3300" dirty="0" smtClean="0"/>
              <a:t>Health </a:t>
            </a:r>
            <a:r>
              <a:rPr lang="en-US" sz="3300" dirty="0"/>
              <a:t>and life insurance</a:t>
            </a:r>
            <a:r>
              <a:rPr lang="en-US" sz="3300" dirty="0" smtClean="0"/>
              <a:t> </a:t>
            </a:r>
          </a:p>
          <a:p>
            <a:r>
              <a:rPr lang="en-US" sz="3300" dirty="0" smtClean="0"/>
              <a:t>Identity </a:t>
            </a:r>
            <a:r>
              <a:rPr lang="en-US" sz="3300" dirty="0"/>
              <a:t>theft</a:t>
            </a:r>
            <a:r>
              <a:rPr lang="en-US" sz="3300" dirty="0" smtClean="0"/>
              <a:t> </a:t>
            </a:r>
          </a:p>
          <a:p>
            <a:r>
              <a:rPr lang="en-US" sz="3300" dirty="0" smtClean="0"/>
              <a:t>Investment </a:t>
            </a:r>
            <a:r>
              <a:rPr lang="en-US" sz="3300" dirty="0"/>
              <a:t>basics</a:t>
            </a:r>
            <a:r>
              <a:rPr lang="en-US" sz="3300" dirty="0" smtClean="0"/>
              <a:t> </a:t>
            </a:r>
          </a:p>
          <a:p>
            <a:r>
              <a:rPr lang="en-US" sz="3300" dirty="0" smtClean="0"/>
              <a:t>Making </a:t>
            </a:r>
            <a:r>
              <a:rPr lang="en-US" sz="3300" dirty="0"/>
              <a:t>a budget</a:t>
            </a:r>
            <a:r>
              <a:rPr lang="en-US" sz="3300" dirty="0" smtClean="0"/>
              <a:t> </a:t>
            </a:r>
          </a:p>
          <a:p>
            <a:r>
              <a:rPr lang="en-US" sz="3300" dirty="0" smtClean="0"/>
              <a:t>Making </a:t>
            </a:r>
            <a:r>
              <a:rPr lang="en-US" sz="3300" dirty="0"/>
              <a:t>major purchases</a:t>
            </a:r>
            <a:r>
              <a:rPr lang="en-US" sz="3300" dirty="0" smtClean="0"/>
              <a:t> </a:t>
            </a:r>
          </a:p>
          <a:p>
            <a:r>
              <a:rPr lang="en-US" sz="3300" dirty="0" smtClean="0"/>
              <a:t>Paycheck </a:t>
            </a:r>
            <a:r>
              <a:rPr lang="en-US" sz="3300" dirty="0"/>
              <a:t>and </a:t>
            </a:r>
            <a:r>
              <a:rPr lang="en-US" sz="3300" dirty="0" smtClean="0"/>
              <a:t>taxes</a:t>
            </a:r>
          </a:p>
          <a:p>
            <a:r>
              <a:rPr lang="en-US" sz="3300" dirty="0" smtClean="0"/>
              <a:t>Paying for College </a:t>
            </a:r>
          </a:p>
          <a:p>
            <a:r>
              <a:rPr lang="en-US" sz="3300" dirty="0" smtClean="0"/>
              <a:t>Rebuilding </a:t>
            </a:r>
            <a:r>
              <a:rPr lang="en-US" sz="3300" dirty="0"/>
              <a:t>credit</a:t>
            </a:r>
            <a:r>
              <a:rPr lang="en-US" sz="3300" dirty="0" smtClean="0"/>
              <a:t> </a:t>
            </a:r>
          </a:p>
          <a:p>
            <a:r>
              <a:rPr lang="en-US" sz="3300" dirty="0" smtClean="0"/>
              <a:t>Renter’s </a:t>
            </a:r>
            <a:r>
              <a:rPr lang="en-US" sz="3300" dirty="0"/>
              <a:t>and auto insurance</a:t>
            </a:r>
            <a:r>
              <a:rPr lang="en-US" sz="3300" dirty="0" smtClean="0"/>
              <a:t> </a:t>
            </a:r>
          </a:p>
          <a:p>
            <a:r>
              <a:rPr lang="en-US" sz="3300" dirty="0" smtClean="0"/>
              <a:t>Setting </a:t>
            </a:r>
            <a:r>
              <a:rPr lang="en-US" sz="3300" dirty="0"/>
              <a:t>and saving for </a:t>
            </a:r>
            <a:r>
              <a:rPr lang="en-US" sz="3300" dirty="0" smtClean="0"/>
              <a:t>goals </a:t>
            </a:r>
          </a:p>
          <a:p>
            <a:r>
              <a:rPr lang="en-US" sz="3300" dirty="0" smtClean="0"/>
              <a:t>Understanding credit </a:t>
            </a:r>
            <a:endParaRPr lang="en-US" sz="3300" dirty="0"/>
          </a:p>
        </p:txBody>
      </p:sp>
      <p:sp>
        <p:nvSpPr>
          <p:cNvPr id="5" name="Footer Placeholder 4"/>
          <p:cNvSpPr>
            <a:spLocks noGrp="1"/>
          </p:cNvSpPr>
          <p:nvPr>
            <p:ph type="ftr" sz="quarter" idx="11"/>
          </p:nvPr>
        </p:nvSpPr>
        <p:spPr>
          <a:xfrm>
            <a:off x="2057400" y="6324600"/>
            <a:ext cx="4876800" cy="396875"/>
          </a:xfrm>
        </p:spPr>
        <p:txBody>
          <a:bodyPr/>
          <a:lstStyle/>
          <a:p>
            <a:r>
              <a:rPr lang="en-US" dirty="0" smtClean="0"/>
              <a:t>CASFAA Pre-Conference Proprietary Segmental Workshop 2013</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6858000" y="0"/>
            <a:ext cx="2286000" cy="11093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2182"/>
            <a:ext cx="8610600" cy="914400"/>
          </a:xfrm>
        </p:spPr>
        <p:txBody>
          <a:bodyPr>
            <a:normAutofit/>
          </a:bodyPr>
          <a:lstStyle/>
          <a:p>
            <a:r>
              <a:rPr lang="en-US" sz="4000" b="1" dirty="0" smtClean="0">
                <a:solidFill>
                  <a:schemeClr val="tx2"/>
                </a:solidFill>
              </a:rPr>
              <a:t>Create a Success Team</a:t>
            </a:r>
            <a:endParaRPr lang="en-US" sz="4000" b="1" dirty="0">
              <a:solidFill>
                <a:schemeClr val="accent2"/>
              </a:solidFill>
            </a:endParaRPr>
          </a:p>
        </p:txBody>
      </p:sp>
      <p:sp>
        <p:nvSpPr>
          <p:cNvPr id="3" name="Content Placeholder 2"/>
          <p:cNvSpPr>
            <a:spLocks noGrp="1"/>
          </p:cNvSpPr>
          <p:nvPr>
            <p:ph idx="1"/>
          </p:nvPr>
        </p:nvSpPr>
        <p:spPr>
          <a:xfrm>
            <a:off x="457200" y="1600200"/>
            <a:ext cx="8229600" cy="4648200"/>
          </a:xfrm>
        </p:spPr>
        <p:txBody>
          <a:bodyPr>
            <a:normAutofit lnSpcReduction="10000"/>
          </a:bodyPr>
          <a:lstStyle/>
          <a:p>
            <a:pPr indent="-347472">
              <a:buClr>
                <a:schemeClr val="tx2"/>
              </a:buClr>
              <a:buFont typeface="Wingdings" pitchFamily="2" charset="2"/>
              <a:buChar char="§"/>
            </a:pPr>
            <a:r>
              <a:rPr lang="en-US" dirty="0" smtClean="0">
                <a:ea typeface="ＭＳ Ｐゴシック" pitchFamily="34" charset="-128"/>
              </a:rPr>
              <a:t>Look at your organization chart to identify potential departments to partner with</a:t>
            </a:r>
          </a:p>
          <a:p>
            <a:pPr indent="-347472">
              <a:buClr>
                <a:schemeClr val="tx2"/>
              </a:buClr>
              <a:buFont typeface="Wingdings" pitchFamily="2" charset="2"/>
              <a:buChar char="§"/>
            </a:pPr>
            <a:r>
              <a:rPr lang="en-US" dirty="0" smtClean="0">
                <a:ea typeface="ＭＳ Ｐゴシック" pitchFamily="34" charset="-128"/>
              </a:rPr>
              <a:t>Create a proposal </a:t>
            </a:r>
          </a:p>
          <a:p>
            <a:pPr lvl="1" indent="-347472">
              <a:buClr>
                <a:srgbClr val="FFCC00"/>
              </a:buClr>
              <a:buFont typeface="Wingdings" pitchFamily="2" charset="2"/>
              <a:buChar char="§"/>
            </a:pPr>
            <a:r>
              <a:rPr lang="en-US" dirty="0" smtClean="0">
                <a:solidFill>
                  <a:schemeClr val="tx1">
                    <a:lumMod val="65000"/>
                    <a:lumOff val="35000"/>
                  </a:schemeClr>
                </a:solidFill>
                <a:ea typeface="ＭＳ Ｐゴシック" pitchFamily="34" charset="-128"/>
              </a:rPr>
              <a:t>Define the purpose</a:t>
            </a:r>
          </a:p>
          <a:p>
            <a:pPr lvl="1" indent="-347472">
              <a:buClr>
                <a:srgbClr val="FFCC00"/>
              </a:buClr>
              <a:buFont typeface="Wingdings" pitchFamily="2" charset="2"/>
              <a:buChar char="§"/>
            </a:pPr>
            <a:r>
              <a:rPr lang="en-US" dirty="0" smtClean="0">
                <a:solidFill>
                  <a:schemeClr val="tx1">
                    <a:lumMod val="65000"/>
                    <a:lumOff val="35000"/>
                  </a:schemeClr>
                </a:solidFill>
                <a:ea typeface="ＭＳ Ｐゴシック" pitchFamily="34" charset="-128"/>
              </a:rPr>
              <a:t>Identify benefits to school and students</a:t>
            </a:r>
          </a:p>
          <a:p>
            <a:pPr lvl="1" indent="-347472">
              <a:buClr>
                <a:srgbClr val="FFCC00"/>
              </a:buClr>
              <a:buFont typeface="Wingdings" pitchFamily="2" charset="2"/>
              <a:buChar char="§"/>
            </a:pPr>
            <a:r>
              <a:rPr lang="en-US" dirty="0" smtClean="0">
                <a:solidFill>
                  <a:schemeClr val="tx1">
                    <a:lumMod val="65000"/>
                    <a:lumOff val="35000"/>
                  </a:schemeClr>
                </a:solidFill>
                <a:ea typeface="ＭＳ Ｐゴシック" pitchFamily="34" charset="-128"/>
              </a:rPr>
              <a:t>Propose delivery methods and potential content</a:t>
            </a:r>
          </a:p>
          <a:p>
            <a:pPr lvl="1" indent="-347472">
              <a:buClr>
                <a:srgbClr val="FFCC00"/>
              </a:buClr>
              <a:buFont typeface="Wingdings" pitchFamily="2" charset="2"/>
              <a:buChar char="§"/>
            </a:pPr>
            <a:r>
              <a:rPr lang="en-US" dirty="0" smtClean="0">
                <a:solidFill>
                  <a:schemeClr val="tx1">
                    <a:lumMod val="65000"/>
                    <a:lumOff val="35000"/>
                  </a:schemeClr>
                </a:solidFill>
                <a:ea typeface="ＭＳ Ｐゴシック" pitchFamily="34" charset="-128"/>
              </a:rPr>
              <a:t>Note success measurements</a:t>
            </a:r>
          </a:p>
          <a:p>
            <a:pPr lvl="1" indent="-347472">
              <a:buClr>
                <a:srgbClr val="FFCC00"/>
              </a:buClr>
              <a:buFont typeface="Wingdings" pitchFamily="2" charset="2"/>
              <a:buChar char="§"/>
            </a:pPr>
            <a:r>
              <a:rPr lang="en-US" dirty="0" smtClean="0">
                <a:solidFill>
                  <a:schemeClr val="tx1">
                    <a:lumMod val="65000"/>
                    <a:lumOff val="35000"/>
                  </a:schemeClr>
                </a:solidFill>
                <a:ea typeface="ＭＳ Ｐゴシック" pitchFamily="34" charset="-128"/>
              </a:rPr>
              <a:t>Outline costs, resources, and potential personnel</a:t>
            </a:r>
          </a:p>
          <a:p>
            <a:pPr lvl="1" indent="-347472">
              <a:buClr>
                <a:srgbClr val="FFCC00"/>
              </a:buClr>
              <a:buFont typeface="Wingdings" pitchFamily="2" charset="2"/>
              <a:buChar char="§"/>
            </a:pPr>
            <a:r>
              <a:rPr lang="en-US" dirty="0" smtClean="0">
                <a:solidFill>
                  <a:schemeClr val="tx1">
                    <a:lumMod val="65000"/>
                    <a:lumOff val="35000"/>
                  </a:schemeClr>
                </a:solidFill>
                <a:ea typeface="ＭＳ Ｐゴシック" pitchFamily="34" charset="-128"/>
              </a:rPr>
              <a:t>Confirm buy-in</a:t>
            </a:r>
          </a:p>
        </p:txBody>
      </p:sp>
      <p:sp>
        <p:nvSpPr>
          <p:cNvPr id="4" name="Footer Placeholder 3"/>
          <p:cNvSpPr>
            <a:spLocks noGrp="1"/>
          </p:cNvSpPr>
          <p:nvPr>
            <p:ph type="ftr" sz="quarter" idx="11"/>
          </p:nvPr>
        </p:nvSpPr>
        <p:spPr>
          <a:xfrm>
            <a:off x="2057400" y="6324600"/>
            <a:ext cx="5105400" cy="396875"/>
          </a:xfrm>
        </p:spPr>
        <p:txBody>
          <a:bodyPr/>
          <a:lstStyle/>
          <a:p>
            <a:r>
              <a:rPr lang="en-US" dirty="0" smtClean="0"/>
              <a:t>CASFAA Pre-Conference Proprietary Segmental Workshop 2013</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6858000" y="0"/>
            <a:ext cx="2286000" cy="11093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748"/>
            <a:ext cx="5943600" cy="838200"/>
          </a:xfrm>
        </p:spPr>
        <p:txBody>
          <a:bodyPr>
            <a:noAutofit/>
          </a:bodyPr>
          <a:lstStyle/>
          <a:p>
            <a:pPr algn="l"/>
            <a:r>
              <a:rPr lang="en-US" sz="2800" b="1" dirty="0" smtClean="0">
                <a:solidFill>
                  <a:schemeClr val="tx2"/>
                </a:solidFill>
              </a:rPr>
              <a:t>Career School Organizational Chart</a:t>
            </a:r>
          </a:p>
        </p:txBody>
      </p:sp>
      <p:sp>
        <p:nvSpPr>
          <p:cNvPr id="4" name="Footer Placeholder 3"/>
          <p:cNvSpPr>
            <a:spLocks noGrp="1"/>
          </p:cNvSpPr>
          <p:nvPr>
            <p:ph type="ftr" sz="quarter" idx="11"/>
          </p:nvPr>
        </p:nvSpPr>
        <p:spPr>
          <a:xfrm>
            <a:off x="2262266" y="6400800"/>
            <a:ext cx="4572000" cy="320675"/>
          </a:xfrm>
        </p:spPr>
        <p:txBody>
          <a:bodyPr/>
          <a:lstStyle/>
          <a:p>
            <a:r>
              <a:rPr lang="en-US" dirty="0"/>
              <a:t>CASFAA </a:t>
            </a:r>
            <a:r>
              <a:rPr lang="en-US" dirty="0" smtClean="0"/>
              <a:t>Pre-Conference Proprietary </a:t>
            </a:r>
            <a:r>
              <a:rPr lang="en-US" dirty="0"/>
              <a:t>Segmental Workshop 2013</a:t>
            </a:r>
          </a:p>
        </p:txBody>
      </p:sp>
      <p:pic>
        <p:nvPicPr>
          <p:cNvPr id="6" name="Picture 5"/>
          <p:cNvPicPr/>
          <p:nvPr/>
        </p:nvPicPr>
        <p:blipFill>
          <a:blip r:embed="rId3" cstate="print"/>
          <a:srcRect l="18910" t="22821" r="16506" b="14615"/>
          <a:stretch>
            <a:fillRect/>
          </a:stretch>
        </p:blipFill>
        <p:spPr bwMode="auto">
          <a:xfrm>
            <a:off x="409731" y="609600"/>
            <a:ext cx="8458200" cy="6248400"/>
          </a:xfrm>
          <a:prstGeom prst="rect">
            <a:avLst/>
          </a:prstGeom>
          <a:noFill/>
          <a:ln w="9525">
            <a:noFill/>
            <a:miter lim="800000"/>
            <a:headEnd/>
            <a:tailEnd/>
          </a:ln>
        </p:spPr>
      </p:pic>
    </p:spTree>
    <p:extLst>
      <p:ext uri="{BB962C8B-B14F-4D97-AF65-F5344CB8AC3E}">
        <p14:creationId xmlns:p14="http://schemas.microsoft.com/office/powerpoint/2010/main" val="3389562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5410200" cy="838200"/>
          </a:xfrm>
        </p:spPr>
        <p:txBody>
          <a:bodyPr>
            <a:normAutofit/>
          </a:bodyPr>
          <a:lstStyle/>
          <a:p>
            <a:pPr algn="l"/>
            <a:r>
              <a:rPr lang="en-US" sz="4000" b="1" dirty="0" smtClean="0">
                <a:solidFill>
                  <a:schemeClr val="tx2"/>
                </a:solidFill>
              </a:rPr>
              <a:t>Why They’ll Buy In</a:t>
            </a:r>
            <a:endParaRPr lang="en-US" sz="4000" b="1" dirty="0">
              <a:solidFill>
                <a:schemeClr val="tx2"/>
              </a:solidFill>
            </a:endParaRPr>
          </a:p>
        </p:txBody>
      </p:sp>
      <p:sp>
        <p:nvSpPr>
          <p:cNvPr id="4" name="Footer Placeholder 3"/>
          <p:cNvSpPr>
            <a:spLocks noGrp="1"/>
          </p:cNvSpPr>
          <p:nvPr>
            <p:ph type="ftr" sz="quarter" idx="11"/>
          </p:nvPr>
        </p:nvSpPr>
        <p:spPr>
          <a:xfrm>
            <a:off x="2362200" y="6437531"/>
            <a:ext cx="4648200" cy="283944"/>
          </a:xfrm>
        </p:spPr>
        <p:txBody>
          <a:bodyPr/>
          <a:lstStyle/>
          <a:p>
            <a:r>
              <a:rPr lang="en-US" dirty="0" smtClean="0"/>
              <a:t>CASFAA Pre-Conference Proprietary Segmental Workshop 2013</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6858000" y="0"/>
            <a:ext cx="2286000" cy="1109382"/>
          </a:xfrm>
          <a:prstGeom prst="rect">
            <a:avLst/>
          </a:prstGeom>
          <a:noFill/>
          <a:ln w="9525">
            <a:noFill/>
            <a:miter lim="800000"/>
            <a:headEnd/>
            <a:tailEnd/>
          </a:ln>
          <a:effectLst/>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7387"/>
          <a:stretch/>
        </p:blipFill>
        <p:spPr bwMode="auto">
          <a:xfrm>
            <a:off x="685800" y="1295400"/>
            <a:ext cx="755383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5800" y="5791200"/>
            <a:ext cx="7543800" cy="646331"/>
          </a:xfrm>
          <a:prstGeom prst="rect">
            <a:avLst/>
          </a:prstGeom>
          <a:noFill/>
        </p:spPr>
        <p:txBody>
          <a:bodyPr wrap="square" rtlCol="0">
            <a:spAutoFit/>
          </a:bodyPr>
          <a:lstStyle/>
          <a:p>
            <a:r>
              <a:rPr lang="en-US" dirty="0" smtClean="0"/>
              <a:t>Full chart available at: </a:t>
            </a:r>
          </a:p>
          <a:p>
            <a:r>
              <a:rPr lang="en-US" dirty="0" smtClean="0">
                <a:hlinkClick r:id="rId5"/>
              </a:rPr>
              <a:t>http</a:t>
            </a:r>
            <a:r>
              <a:rPr lang="en-US" dirty="0">
                <a:hlinkClick r:id="rId5"/>
              </a:rPr>
              <a:t>://</a:t>
            </a:r>
            <a:r>
              <a:rPr lang="en-US" dirty="0" smtClean="0">
                <a:hlinkClick r:id="rId5"/>
              </a:rPr>
              <a:t>apps.Inceptia.org/PDF/Inceptia_FinancialCapability_Whitepaper.pdf</a:t>
            </a:r>
            <a:r>
              <a:rPr lang="en-US" dirty="0" smtClean="0"/>
              <a: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5410200" cy="838200"/>
          </a:xfrm>
        </p:spPr>
        <p:txBody>
          <a:bodyPr>
            <a:normAutofit fontScale="90000"/>
          </a:bodyPr>
          <a:lstStyle/>
          <a:p>
            <a:pPr algn="l"/>
            <a:r>
              <a:rPr lang="en-US" sz="4000" b="1" dirty="0" smtClean="0">
                <a:solidFill>
                  <a:schemeClr val="tx2"/>
                </a:solidFill>
              </a:rPr>
              <a:t>Implementing Financial Literacy on Campus</a:t>
            </a:r>
          </a:p>
        </p:txBody>
      </p:sp>
      <p:sp>
        <p:nvSpPr>
          <p:cNvPr id="4" name="Footer Placeholder 3"/>
          <p:cNvSpPr>
            <a:spLocks noGrp="1"/>
          </p:cNvSpPr>
          <p:nvPr>
            <p:ph type="ftr" sz="quarter" idx="11"/>
          </p:nvPr>
        </p:nvSpPr>
        <p:spPr>
          <a:xfrm>
            <a:off x="2345531" y="6324600"/>
            <a:ext cx="4648200" cy="396875"/>
          </a:xfrm>
        </p:spPr>
        <p:txBody>
          <a:bodyPr/>
          <a:lstStyle/>
          <a:p>
            <a:r>
              <a:rPr lang="en-US" dirty="0" smtClean="0"/>
              <a:t>CASFAA Pre-Conference Proprietary Segmental Workshop 2013</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6858000" y="0"/>
            <a:ext cx="2286000" cy="1109382"/>
          </a:xfrm>
          <a:prstGeom prst="rect">
            <a:avLst/>
          </a:prstGeom>
          <a:noFill/>
          <a:ln w="9525">
            <a:noFill/>
            <a:miter lim="800000"/>
            <a:headEnd/>
            <a:tailEnd/>
          </a:ln>
          <a:effectLst/>
        </p:spPr>
      </p:pic>
      <p:pic>
        <p:nvPicPr>
          <p:cNvPr id="7" name="Picture 6"/>
          <p:cNvPicPr/>
          <p:nvPr/>
        </p:nvPicPr>
        <p:blipFill>
          <a:blip r:embed="rId4" cstate="print"/>
          <a:srcRect l="18269" t="31105" r="16186" b="12308"/>
          <a:stretch>
            <a:fillRect/>
          </a:stretch>
        </p:blipFill>
        <p:spPr bwMode="auto">
          <a:xfrm>
            <a:off x="152400" y="1219200"/>
            <a:ext cx="89916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5410200" cy="838200"/>
          </a:xfrm>
        </p:spPr>
        <p:txBody>
          <a:bodyPr>
            <a:normAutofit/>
          </a:bodyPr>
          <a:lstStyle/>
          <a:p>
            <a:pPr algn="l"/>
            <a:r>
              <a:rPr lang="en-US" sz="4000" b="1" dirty="0" smtClean="0">
                <a:solidFill>
                  <a:schemeClr val="tx2"/>
                </a:solidFill>
              </a:rPr>
              <a:t>Planning Timeline</a:t>
            </a:r>
          </a:p>
        </p:txBody>
      </p:sp>
      <p:sp>
        <p:nvSpPr>
          <p:cNvPr id="4" name="Footer Placeholder 3"/>
          <p:cNvSpPr>
            <a:spLocks noGrp="1"/>
          </p:cNvSpPr>
          <p:nvPr>
            <p:ph type="ftr" sz="quarter" idx="11"/>
          </p:nvPr>
        </p:nvSpPr>
        <p:spPr>
          <a:xfrm>
            <a:off x="2286000" y="6324600"/>
            <a:ext cx="4876800" cy="396875"/>
          </a:xfrm>
        </p:spPr>
        <p:txBody>
          <a:bodyPr/>
          <a:lstStyle/>
          <a:p>
            <a:r>
              <a:rPr lang="en-US" dirty="0"/>
              <a:t>CASFAA Pre-Conference Proprietary Segmental Workshop 2013</a:t>
            </a:r>
          </a:p>
        </p:txBody>
      </p:sp>
      <p:pic>
        <p:nvPicPr>
          <p:cNvPr id="5" name="Picture 2"/>
          <p:cNvPicPr>
            <a:picLocks noChangeAspect="1" noChangeArrowheads="1"/>
          </p:cNvPicPr>
          <p:nvPr/>
        </p:nvPicPr>
        <p:blipFill>
          <a:blip r:embed="rId3" cstate="print"/>
          <a:srcRect/>
          <a:stretch>
            <a:fillRect/>
          </a:stretch>
        </p:blipFill>
        <p:spPr bwMode="auto">
          <a:xfrm>
            <a:off x="6858000" y="0"/>
            <a:ext cx="2286000" cy="1109382"/>
          </a:xfrm>
          <a:prstGeom prst="rect">
            <a:avLst/>
          </a:prstGeom>
          <a:noFill/>
          <a:ln w="9525">
            <a:noFill/>
            <a:miter lim="800000"/>
            <a:headEnd/>
            <a:tailEnd/>
          </a:ln>
          <a:effectLst/>
        </p:spPr>
      </p:pic>
      <p:pic>
        <p:nvPicPr>
          <p:cNvPr id="6" name="Picture 5"/>
          <p:cNvPicPr/>
          <p:nvPr/>
        </p:nvPicPr>
        <p:blipFill>
          <a:blip r:embed="rId4" cstate="print"/>
          <a:srcRect l="17468" t="14171" r="21474" b="21925"/>
          <a:stretch>
            <a:fillRect/>
          </a:stretch>
        </p:blipFill>
        <p:spPr bwMode="auto">
          <a:xfrm>
            <a:off x="777240" y="1170592"/>
            <a:ext cx="7620000" cy="4724400"/>
          </a:xfrm>
          <a:prstGeom prst="rect">
            <a:avLst/>
          </a:prstGeom>
          <a:noFill/>
          <a:ln w="9525">
            <a:noFill/>
            <a:miter lim="800000"/>
            <a:headEnd/>
            <a:tailEnd/>
          </a:ln>
        </p:spPr>
      </p:pic>
    </p:spTree>
    <p:extLst>
      <p:ext uri="{BB962C8B-B14F-4D97-AF65-F5344CB8AC3E}">
        <p14:creationId xmlns:p14="http://schemas.microsoft.com/office/powerpoint/2010/main" val="1386575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4191000" cy="990600"/>
          </a:xfrm>
        </p:spPr>
        <p:txBody>
          <a:bodyPr rtlCol="0">
            <a:normAutofit/>
          </a:bodyPr>
          <a:lstStyle/>
          <a:p>
            <a:pPr algn="l" eaLnBrk="1" fontAlgn="auto" hangingPunct="1">
              <a:spcAft>
                <a:spcPts val="0"/>
              </a:spcAft>
              <a:defRPr/>
            </a:pPr>
            <a:r>
              <a:rPr lang="en-US" dirty="0" smtClean="0">
                <a:solidFill>
                  <a:schemeClr val="tx2">
                    <a:lumMod val="75000"/>
                  </a:schemeClr>
                </a:solidFill>
                <a:latin typeface="Eras Bold ITC" pitchFamily="34" charset="0"/>
              </a:rPr>
              <a:t>CLFE Mission</a:t>
            </a:r>
            <a:endParaRPr lang="en-US" dirty="0"/>
          </a:p>
        </p:txBody>
      </p:sp>
      <p:sp>
        <p:nvSpPr>
          <p:cNvPr id="3" name="Subtitle 2"/>
          <p:cNvSpPr>
            <a:spLocks noGrp="1"/>
          </p:cNvSpPr>
          <p:nvPr>
            <p:ph type="subTitle" idx="1"/>
          </p:nvPr>
        </p:nvSpPr>
        <p:spPr>
          <a:xfrm>
            <a:off x="533400" y="1905000"/>
            <a:ext cx="7924800" cy="4114800"/>
          </a:xfrm>
        </p:spPr>
        <p:txBody>
          <a:bodyPr rtlCol="0">
            <a:normAutofit/>
          </a:bodyPr>
          <a:lstStyle/>
          <a:p>
            <a:pPr algn="l" eaLnBrk="1" fontAlgn="auto" hangingPunct="1">
              <a:spcAft>
                <a:spcPts val="0"/>
              </a:spcAft>
              <a:buFont typeface="Arial" pitchFamily="34" charset="0"/>
              <a:buNone/>
              <a:defRPr/>
            </a:pPr>
            <a:r>
              <a:rPr lang="en-US" dirty="0" smtClean="0">
                <a:solidFill>
                  <a:schemeClr val="tx1"/>
                </a:solidFill>
                <a:latin typeface="Times New Roman" pitchFamily="18" charset="0"/>
                <a:cs typeface="Times New Roman" pitchFamily="18" charset="0"/>
              </a:rPr>
              <a:t>As a diverse coalition of industry participants, CLFE shall engage in activities that improve and preserve the quality and integrity of education financing products and services delivered to California students, parents and schools. </a:t>
            </a:r>
            <a:endParaRPr lang="en-US" b="1" dirty="0" smtClean="0">
              <a:solidFill>
                <a:schemeClr val="tx1"/>
              </a:solidFill>
              <a:latin typeface="Times New Roman" pitchFamily="18" charset="0"/>
              <a:cs typeface="Times New Roman" pitchFamily="18" charset="0"/>
            </a:endParaRPr>
          </a:p>
          <a:p>
            <a:pPr algn="l" eaLnBrk="1" fontAlgn="auto" hangingPunct="1">
              <a:spcAft>
                <a:spcPts val="0"/>
              </a:spcAft>
              <a:buFont typeface="Arial" pitchFamily="34" charset="0"/>
              <a:buNone/>
              <a:defRPr/>
            </a:pPr>
            <a:endParaRPr lang="en-US" dirty="0"/>
          </a:p>
        </p:txBody>
      </p:sp>
      <p:pic>
        <p:nvPicPr>
          <p:cNvPr id="16387" name="Picture 2"/>
          <p:cNvPicPr>
            <a:picLocks noChangeAspect="1" noChangeArrowheads="1"/>
          </p:cNvPicPr>
          <p:nvPr/>
        </p:nvPicPr>
        <p:blipFill>
          <a:blip r:embed="rId3" cstate="print"/>
          <a:srcRect/>
          <a:stretch>
            <a:fillRect/>
          </a:stretch>
        </p:blipFill>
        <p:spPr bwMode="auto">
          <a:xfrm>
            <a:off x="6324600" y="0"/>
            <a:ext cx="2819400" cy="1368425"/>
          </a:xfrm>
          <a:prstGeom prst="rect">
            <a:avLst/>
          </a:prstGeom>
          <a:noFill/>
          <a:ln w="9525">
            <a:noFill/>
            <a:miter lim="800000"/>
            <a:headEnd/>
            <a:tailEnd/>
          </a:ln>
        </p:spPr>
      </p:pic>
      <p:sp>
        <p:nvSpPr>
          <p:cNvPr id="5" name="Footer Placeholder 4"/>
          <p:cNvSpPr>
            <a:spLocks noGrp="1"/>
          </p:cNvSpPr>
          <p:nvPr>
            <p:ph type="ftr" sz="quarter" idx="11"/>
          </p:nvPr>
        </p:nvSpPr>
        <p:spPr>
          <a:xfrm>
            <a:off x="2590800" y="6172200"/>
            <a:ext cx="4267200" cy="501650"/>
          </a:xfrm>
        </p:spPr>
        <p:txBody>
          <a:bodyPr/>
          <a:lstStyle/>
          <a:p>
            <a:r>
              <a:rPr lang="en-US" dirty="0" smtClean="0"/>
              <a:t>CASFAA Pre-Conference Proprietary Segmental Workshop 2013</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533400" y="1447800"/>
            <a:ext cx="7848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buClr>
                <a:schemeClr val="tx2"/>
              </a:buClr>
              <a:buSzPct val="100000"/>
              <a:buFont typeface="Wingdings" pitchFamily="2" charset="2"/>
              <a:buChar char="§"/>
            </a:pPr>
            <a:r>
              <a:rPr lang="en-US" sz="2800" dirty="0" smtClean="0"/>
              <a:t>Describe </a:t>
            </a:r>
            <a:r>
              <a:rPr lang="en-US" sz="2800" dirty="0"/>
              <a:t>the event</a:t>
            </a:r>
          </a:p>
          <a:p>
            <a:pPr marL="457200" indent="-457200">
              <a:buSzPct val="100000"/>
              <a:buFont typeface="Wingdings" pitchFamily="2" charset="2"/>
              <a:buChar char="§"/>
            </a:pPr>
            <a:r>
              <a:rPr lang="en-US" sz="2800" dirty="0"/>
              <a:t>Incorporate the four </a:t>
            </a:r>
            <a:r>
              <a:rPr lang="en-US" sz="2800" dirty="0" smtClean="0"/>
              <a:t>P’s</a:t>
            </a:r>
          </a:p>
          <a:p>
            <a:pPr lvl="2" indent="-457200">
              <a:buClr>
                <a:srgbClr val="FFCC00"/>
              </a:buClr>
              <a:buSzPct val="100000"/>
              <a:buFont typeface="Wingdings" pitchFamily="2" charset="2"/>
              <a:buChar char="§"/>
            </a:pPr>
            <a:r>
              <a:rPr lang="en-US" sz="2800" dirty="0" smtClean="0"/>
              <a:t>Product – what is it?</a:t>
            </a:r>
          </a:p>
          <a:p>
            <a:pPr lvl="2" indent="-457200">
              <a:buClr>
                <a:srgbClr val="FFCC00"/>
              </a:buClr>
              <a:buSzPct val="100000"/>
              <a:buFont typeface="Wingdings" pitchFamily="2" charset="2"/>
              <a:buChar char="§"/>
            </a:pPr>
            <a:r>
              <a:rPr lang="en-US" sz="2800" dirty="0" smtClean="0"/>
              <a:t>Price – is there a cost?</a:t>
            </a:r>
          </a:p>
          <a:p>
            <a:pPr lvl="2" indent="-457200">
              <a:buClr>
                <a:srgbClr val="FFCC00"/>
              </a:buClr>
              <a:buSzPct val="100000"/>
              <a:buFont typeface="Wingdings" pitchFamily="2" charset="2"/>
              <a:buChar char="§"/>
            </a:pPr>
            <a:r>
              <a:rPr lang="en-US" sz="2800" dirty="0" smtClean="0"/>
              <a:t>Placement – where/how would it take place?</a:t>
            </a:r>
          </a:p>
          <a:p>
            <a:pPr lvl="2" indent="-457200">
              <a:buClr>
                <a:srgbClr val="FFCC00"/>
              </a:buClr>
              <a:buSzPct val="100000"/>
              <a:buFont typeface="Wingdings" pitchFamily="2" charset="2"/>
              <a:buChar char="§"/>
            </a:pPr>
            <a:r>
              <a:rPr lang="en-US" sz="2800" dirty="0" smtClean="0"/>
              <a:t>Promotion – how will the message be communicated</a:t>
            </a:r>
            <a:endParaRPr lang="en-US" sz="2800" dirty="0"/>
          </a:p>
          <a:p>
            <a:pPr marL="457200" indent="-457200">
              <a:buClr>
                <a:schemeClr val="tx2"/>
              </a:buClr>
              <a:buSzPct val="100000"/>
              <a:buFont typeface="Wingdings" pitchFamily="2" charset="2"/>
              <a:buChar char="§"/>
            </a:pPr>
            <a:r>
              <a:rPr lang="en-US" sz="2800" dirty="0"/>
              <a:t>Include a motivator </a:t>
            </a:r>
          </a:p>
          <a:p>
            <a:pPr marL="457200" indent="-457200">
              <a:buClr>
                <a:schemeClr val="tx2"/>
              </a:buClr>
              <a:buSzPct val="100000"/>
              <a:buFont typeface="Wingdings" pitchFamily="2" charset="2"/>
              <a:buChar char="§"/>
            </a:pPr>
            <a:r>
              <a:rPr lang="en-US" sz="2800" dirty="0"/>
              <a:t>Include a benefit </a:t>
            </a:r>
            <a:r>
              <a:rPr lang="en-US" sz="2800" dirty="0" smtClean="0"/>
              <a:t>statement for both school and students</a:t>
            </a:r>
            <a:endParaRPr lang="en-US" sz="2800" dirty="0"/>
          </a:p>
          <a:p>
            <a:pPr marL="457200" indent="-457200">
              <a:buClr>
                <a:schemeClr val="tx2"/>
              </a:buClr>
              <a:buSzPct val="100000"/>
              <a:buFont typeface="Wingdings" pitchFamily="2" charset="2"/>
              <a:buChar char="§"/>
            </a:pPr>
            <a:r>
              <a:rPr lang="en-US" sz="2800" dirty="0" smtClean="0"/>
              <a:t>End </a:t>
            </a:r>
            <a:r>
              <a:rPr lang="en-US" sz="2800" dirty="0"/>
              <a:t>with a call to action</a:t>
            </a:r>
          </a:p>
        </p:txBody>
      </p:sp>
      <p:sp>
        <p:nvSpPr>
          <p:cNvPr id="22531" name="Rectangle 3"/>
          <p:cNvSpPr>
            <a:spLocks noGrp="1" noChangeArrowheads="1"/>
          </p:cNvSpPr>
          <p:nvPr>
            <p:ph type="title"/>
          </p:nvPr>
        </p:nvSpPr>
        <p:spPr/>
        <p:txBody>
          <a:bodyPr/>
          <a:lstStyle/>
          <a:p>
            <a:r>
              <a:rPr lang="en-US" smtClean="0"/>
              <a:t>The Proposal </a:t>
            </a:r>
            <a:endParaRPr lang="en-US" dirty="0" smtClean="0"/>
          </a:p>
        </p:txBody>
      </p:sp>
      <p:sp>
        <p:nvSpPr>
          <p:cNvPr id="2" name="Footer Placeholder 1"/>
          <p:cNvSpPr>
            <a:spLocks noGrp="1"/>
          </p:cNvSpPr>
          <p:nvPr>
            <p:ph type="ftr" sz="quarter" idx="11"/>
          </p:nvPr>
        </p:nvSpPr>
        <p:spPr>
          <a:xfrm>
            <a:off x="2362200" y="6324600"/>
            <a:ext cx="4495800" cy="396875"/>
          </a:xfrm>
        </p:spPr>
        <p:txBody>
          <a:bodyPr/>
          <a:lstStyle/>
          <a:p>
            <a:r>
              <a:rPr lang="en-US" dirty="0"/>
              <a:t>CASFAA Pre-Conference Proprietary Segmental Workshop 2013</a:t>
            </a:r>
          </a:p>
          <a:p>
            <a:endParaRPr lang="en-US" dirty="0"/>
          </a:p>
        </p:txBody>
      </p:sp>
      <p:pic>
        <p:nvPicPr>
          <p:cNvPr id="18" name="Picture 2"/>
          <p:cNvPicPr>
            <a:picLocks noChangeAspect="1" noChangeArrowheads="1"/>
          </p:cNvPicPr>
          <p:nvPr/>
        </p:nvPicPr>
        <p:blipFill>
          <a:blip r:embed="rId3" cstate="print"/>
          <a:srcRect/>
          <a:stretch>
            <a:fillRect/>
          </a:stretch>
        </p:blipFill>
        <p:spPr bwMode="auto">
          <a:xfrm>
            <a:off x="28303" y="0"/>
            <a:ext cx="1413164" cy="685800"/>
          </a:xfrm>
          <a:prstGeom prst="rect">
            <a:avLst/>
          </a:prstGeom>
          <a:noFill/>
          <a:ln w="9525">
            <a:noFill/>
            <a:miter lim="800000"/>
            <a:headEnd/>
            <a:tailEnd/>
          </a:ln>
          <a:effectLst/>
        </p:spPr>
      </p:pic>
    </p:spTree>
    <p:extLst>
      <p:ext uri="{BB962C8B-B14F-4D97-AF65-F5344CB8AC3E}">
        <p14:creationId xmlns:p14="http://schemas.microsoft.com/office/powerpoint/2010/main" val="277675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par>
                                <p:cTn id="8" presetID="1" presetClass="exit" presetSubtype="0" fill="hold" grpId="0" nodeType="withEffect">
                                  <p:stCondLst>
                                    <p:cond delay="0"/>
                                  </p:stCondLst>
                                  <p:childTnLst>
                                    <p:set>
                                      <p:cBhvr>
                                        <p:cTn id="9" dur="1" fill="hold">
                                          <p:stCondLst>
                                            <p:cond delay="0"/>
                                          </p:stCondLst>
                                        </p:cTn>
                                        <p:tgtEl>
                                          <p:spTgt spid="225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533400" y="1447800"/>
            <a:ext cx="7848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tx2"/>
              </a:buClr>
              <a:buSzPct val="100000"/>
            </a:pPr>
            <a:endParaRPr lang="en-US" sz="2800" dirty="0"/>
          </a:p>
        </p:txBody>
      </p:sp>
      <p:sp>
        <p:nvSpPr>
          <p:cNvPr id="22531" name="Rectangle 3"/>
          <p:cNvSpPr>
            <a:spLocks noGrp="1" noChangeArrowheads="1"/>
          </p:cNvSpPr>
          <p:nvPr>
            <p:ph type="title"/>
          </p:nvPr>
        </p:nvSpPr>
        <p:spPr>
          <a:xfrm>
            <a:off x="228600" y="274638"/>
            <a:ext cx="8458200" cy="1143000"/>
          </a:xfrm>
          <a:noFill/>
        </p:spPr>
        <p:txBody>
          <a:bodyPr>
            <a:normAutofit/>
          </a:bodyPr>
          <a:lstStyle/>
          <a:p>
            <a:pPr algn="l" eaLnBrk="1" hangingPunct="1"/>
            <a:r>
              <a:rPr lang="en-US" sz="3200" b="1" dirty="0" smtClean="0">
                <a:solidFill>
                  <a:schemeClr val="tx2"/>
                </a:solidFill>
              </a:rPr>
              <a:t/>
            </a:r>
            <a:br>
              <a:rPr lang="en-US" sz="3200" b="1" dirty="0" smtClean="0">
                <a:solidFill>
                  <a:schemeClr val="tx2"/>
                </a:solidFill>
              </a:rPr>
            </a:br>
            <a:r>
              <a:rPr lang="en-US" sz="3600" b="1" dirty="0" smtClean="0">
                <a:solidFill>
                  <a:schemeClr val="tx2"/>
                </a:solidFill>
              </a:rPr>
              <a:t>The Proposal </a:t>
            </a:r>
            <a:endParaRPr lang="en-US" sz="3600" b="1" dirty="0" smtClean="0">
              <a:solidFill>
                <a:schemeClr val="tx2"/>
              </a:solidFill>
            </a:endParaRPr>
          </a:p>
        </p:txBody>
      </p:sp>
      <p:pic>
        <p:nvPicPr>
          <p:cNvPr id="5" name="Picture 2"/>
          <p:cNvPicPr>
            <a:picLocks noChangeAspect="1" noChangeArrowheads="1"/>
          </p:cNvPicPr>
          <p:nvPr/>
        </p:nvPicPr>
        <p:blipFill>
          <a:blip r:embed="rId3" cstate="print"/>
          <a:srcRect b="12218"/>
          <a:stretch>
            <a:fillRect/>
          </a:stretch>
        </p:blipFill>
        <p:spPr bwMode="auto">
          <a:xfrm>
            <a:off x="3048000" y="304800"/>
            <a:ext cx="5953600" cy="6477000"/>
          </a:xfrm>
          <a:prstGeom prst="rect">
            <a:avLst/>
          </a:prstGeom>
          <a:noFill/>
          <a:ln w="9525">
            <a:solidFill>
              <a:schemeClr val="tx2"/>
            </a:solidFill>
            <a:miter lim="800000"/>
            <a:headEnd/>
            <a:tailEnd/>
          </a:ln>
        </p:spPr>
      </p:pic>
      <p:sp>
        <p:nvSpPr>
          <p:cNvPr id="3" name="Rectangle 2"/>
          <p:cNvSpPr/>
          <p:nvPr/>
        </p:nvSpPr>
        <p:spPr>
          <a:xfrm>
            <a:off x="563880" y="1524000"/>
            <a:ext cx="8437720" cy="609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609600" y="1644134"/>
            <a:ext cx="2438400" cy="369332"/>
          </a:xfrm>
          <a:prstGeom prst="rect">
            <a:avLst/>
          </a:prstGeom>
          <a:noFill/>
        </p:spPr>
        <p:txBody>
          <a:bodyPr wrap="square" rtlCol="0">
            <a:spAutoFit/>
          </a:bodyPr>
          <a:lstStyle/>
          <a:p>
            <a:r>
              <a:rPr lang="en-US" b="1" dirty="0" smtClean="0"/>
              <a:t>Describe the event</a:t>
            </a:r>
            <a:endParaRPr lang="en-US" b="1" dirty="0"/>
          </a:p>
        </p:txBody>
      </p:sp>
      <p:sp>
        <p:nvSpPr>
          <p:cNvPr id="8" name="Rectangle 7"/>
          <p:cNvSpPr/>
          <p:nvPr/>
        </p:nvSpPr>
        <p:spPr>
          <a:xfrm>
            <a:off x="553880" y="3810000"/>
            <a:ext cx="8437720" cy="1143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53880" y="3810000"/>
            <a:ext cx="2438400" cy="646331"/>
          </a:xfrm>
          <a:prstGeom prst="rect">
            <a:avLst/>
          </a:prstGeom>
          <a:noFill/>
        </p:spPr>
        <p:txBody>
          <a:bodyPr wrap="square" rtlCol="0">
            <a:spAutoFit/>
          </a:bodyPr>
          <a:lstStyle/>
          <a:p>
            <a:r>
              <a:rPr lang="en-US" b="1" dirty="0" smtClean="0"/>
              <a:t>Product</a:t>
            </a:r>
          </a:p>
          <a:p>
            <a:r>
              <a:rPr lang="en-US" b="1" dirty="0" smtClean="0"/>
              <a:t>Placement</a:t>
            </a:r>
            <a:endParaRPr lang="en-US" b="1" dirty="0"/>
          </a:p>
        </p:txBody>
      </p:sp>
      <p:sp>
        <p:nvSpPr>
          <p:cNvPr id="10" name="Rectangle 9"/>
          <p:cNvSpPr/>
          <p:nvPr/>
        </p:nvSpPr>
        <p:spPr>
          <a:xfrm>
            <a:off x="563880" y="5029200"/>
            <a:ext cx="8437720" cy="48946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563880" y="5040868"/>
            <a:ext cx="2438400" cy="369332"/>
          </a:xfrm>
          <a:prstGeom prst="rect">
            <a:avLst/>
          </a:prstGeom>
          <a:noFill/>
        </p:spPr>
        <p:txBody>
          <a:bodyPr wrap="square" rtlCol="0">
            <a:spAutoFit/>
          </a:bodyPr>
          <a:lstStyle/>
          <a:p>
            <a:r>
              <a:rPr lang="en-US" b="1" dirty="0" smtClean="0"/>
              <a:t>Price</a:t>
            </a:r>
            <a:endParaRPr lang="en-US" b="1" dirty="0"/>
          </a:p>
        </p:txBody>
      </p:sp>
      <p:sp>
        <p:nvSpPr>
          <p:cNvPr id="12" name="Rectangle 11"/>
          <p:cNvSpPr/>
          <p:nvPr/>
        </p:nvSpPr>
        <p:spPr>
          <a:xfrm>
            <a:off x="570411" y="5518666"/>
            <a:ext cx="8437720" cy="48946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70411" y="5574268"/>
            <a:ext cx="2438400" cy="369332"/>
          </a:xfrm>
          <a:prstGeom prst="rect">
            <a:avLst/>
          </a:prstGeom>
          <a:noFill/>
        </p:spPr>
        <p:txBody>
          <a:bodyPr wrap="square" rtlCol="0">
            <a:spAutoFit/>
          </a:bodyPr>
          <a:lstStyle/>
          <a:p>
            <a:r>
              <a:rPr lang="en-US" b="1" dirty="0" smtClean="0"/>
              <a:t>Promotion</a:t>
            </a:r>
            <a:endParaRPr lang="en-US" b="1" dirty="0"/>
          </a:p>
        </p:txBody>
      </p:sp>
      <p:sp>
        <p:nvSpPr>
          <p:cNvPr id="14" name="Rectangle 13"/>
          <p:cNvSpPr/>
          <p:nvPr/>
        </p:nvSpPr>
        <p:spPr>
          <a:xfrm>
            <a:off x="563880" y="2209800"/>
            <a:ext cx="8437720" cy="8382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563880" y="2329934"/>
            <a:ext cx="2438400" cy="646331"/>
          </a:xfrm>
          <a:prstGeom prst="rect">
            <a:avLst/>
          </a:prstGeom>
          <a:noFill/>
        </p:spPr>
        <p:txBody>
          <a:bodyPr wrap="square" rtlCol="0">
            <a:spAutoFit/>
          </a:bodyPr>
          <a:lstStyle/>
          <a:p>
            <a:r>
              <a:rPr lang="en-US" b="1" dirty="0" smtClean="0"/>
              <a:t>Motivator</a:t>
            </a:r>
          </a:p>
          <a:p>
            <a:r>
              <a:rPr lang="en-US" b="1" dirty="0" smtClean="0"/>
              <a:t>Benefits</a:t>
            </a:r>
            <a:endParaRPr lang="en-US" b="1" dirty="0"/>
          </a:p>
        </p:txBody>
      </p:sp>
      <p:sp>
        <p:nvSpPr>
          <p:cNvPr id="16" name="Rectangle 15"/>
          <p:cNvSpPr/>
          <p:nvPr/>
        </p:nvSpPr>
        <p:spPr>
          <a:xfrm>
            <a:off x="570411" y="6038612"/>
            <a:ext cx="8437720" cy="609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570411" y="6158746"/>
            <a:ext cx="2438400" cy="369332"/>
          </a:xfrm>
          <a:prstGeom prst="rect">
            <a:avLst/>
          </a:prstGeom>
          <a:noFill/>
        </p:spPr>
        <p:txBody>
          <a:bodyPr wrap="square" rtlCol="0">
            <a:spAutoFit/>
          </a:bodyPr>
          <a:lstStyle/>
          <a:p>
            <a:r>
              <a:rPr lang="en-US" b="1" dirty="0" smtClean="0"/>
              <a:t>Call to action</a:t>
            </a:r>
            <a:endParaRPr lang="en-US" b="1" dirty="0"/>
          </a:p>
        </p:txBody>
      </p:sp>
      <p:pic>
        <p:nvPicPr>
          <p:cNvPr id="18" name="Picture 2"/>
          <p:cNvPicPr>
            <a:picLocks noChangeAspect="1" noChangeArrowheads="1"/>
          </p:cNvPicPr>
          <p:nvPr/>
        </p:nvPicPr>
        <p:blipFill>
          <a:blip r:embed="rId4" cstate="print"/>
          <a:srcRect/>
          <a:stretch>
            <a:fillRect/>
          </a:stretch>
        </p:blipFill>
        <p:spPr bwMode="auto">
          <a:xfrm>
            <a:off x="28303" y="0"/>
            <a:ext cx="1413164" cy="685800"/>
          </a:xfrm>
          <a:prstGeom prst="rect">
            <a:avLst/>
          </a:prstGeom>
          <a:noFill/>
          <a:ln w="9525">
            <a:noFill/>
            <a:miter lim="800000"/>
            <a:headEnd/>
            <a:tailEnd/>
          </a:ln>
          <a:effectLst/>
        </p:spPr>
      </p:pic>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1928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nodePh="1">
                                  <p:stCondLst>
                                    <p:cond delay="0"/>
                                  </p:stCondLst>
                                  <p:endCondLst>
                                    <p:cond evt="begin" delay="0">
                                      <p:tn val="5"/>
                                    </p:cond>
                                  </p:endCondLst>
                                  <p:childTnLst>
                                    <p:animEffect transition="out" filter="fade">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1" presetClass="exit" presetSubtype="0" fill="hold" grpId="0" nodeType="withEffect">
                                  <p:stCondLst>
                                    <p:cond delay="0"/>
                                  </p:stCondLst>
                                  <p:childTnLst>
                                    <p:set>
                                      <p:cBhvr>
                                        <p:cTn id="14" dur="1" fill="hold">
                                          <p:stCondLst>
                                            <p:cond delay="0"/>
                                          </p:stCondLst>
                                        </p:cTn>
                                        <p:tgtEl>
                                          <p:spTgt spid="2253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1"/>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left)">
                                      <p:cBhvr>
                                        <p:cTn id="61" dur="500"/>
                                        <p:tgtEl>
                                          <p:spTgt spid="1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13"/>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left)">
                                      <p:cBhvr>
                                        <p:cTn id="75" dur="500"/>
                                        <p:tgtEl>
                                          <p:spTgt spid="15"/>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wipe(left)">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15"/>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1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left)">
                                      <p:cBhvr>
                                        <p:cTn id="89" dur="500"/>
                                        <p:tgtEl>
                                          <p:spTgt spid="17"/>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wipe(left)">
                                      <p:cBhvr>
                                        <p:cTn id="9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p:bldP spid="3" grpId="0" animBg="1"/>
      <p:bldP spid="3" grpId="1" animBg="1"/>
      <p:bldP spid="4" grpId="0"/>
      <p:bldP spid="4" grpId="1"/>
      <p:bldP spid="8" grpId="0" animBg="1"/>
      <p:bldP spid="8" grpId="1" animBg="1"/>
      <p:bldP spid="9" grpId="0"/>
      <p:bldP spid="9" grpId="1"/>
      <p:bldP spid="10" grpId="0" animBg="1"/>
      <p:bldP spid="10" grpId="1" animBg="1"/>
      <p:bldP spid="11" grpId="0"/>
      <p:bldP spid="11" grpId="1"/>
      <p:bldP spid="12" grpId="0" animBg="1"/>
      <p:bldP spid="12" grpId="1" animBg="1"/>
      <p:bldP spid="13" grpId="0"/>
      <p:bldP spid="13" grpId="1"/>
      <p:bldP spid="14" grpId="0" animBg="1"/>
      <p:bldP spid="14" grpId="1" animBg="1"/>
      <p:bldP spid="15" grpId="0"/>
      <p:bldP spid="15" grpId="1"/>
      <p:bldP spid="16"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10600" cy="1219200"/>
          </a:xfrm>
        </p:spPr>
        <p:txBody>
          <a:bodyPr>
            <a:noAutofit/>
          </a:bodyPr>
          <a:lstStyle/>
          <a:p>
            <a:r>
              <a:rPr lang="en-US" sz="4000" b="1" dirty="0" smtClean="0">
                <a:solidFill>
                  <a:schemeClr val="tx2"/>
                </a:solidFill>
              </a:rPr>
              <a:t/>
            </a:r>
            <a:br>
              <a:rPr lang="en-US" sz="4000" b="1" dirty="0" smtClean="0">
                <a:solidFill>
                  <a:schemeClr val="tx2"/>
                </a:solidFill>
              </a:rPr>
            </a:br>
            <a:r>
              <a:rPr lang="en-US" sz="4000" b="1" dirty="0">
                <a:solidFill>
                  <a:schemeClr val="tx2"/>
                </a:solidFill>
              </a:rPr>
              <a:t/>
            </a:r>
            <a:br>
              <a:rPr lang="en-US" sz="4000" b="1" dirty="0">
                <a:solidFill>
                  <a:schemeClr val="tx2"/>
                </a:solidFill>
              </a:rPr>
            </a:br>
            <a:r>
              <a:rPr lang="en-US" sz="4000" b="1" dirty="0" smtClean="0">
                <a:solidFill>
                  <a:schemeClr val="tx2"/>
                </a:solidFill>
              </a:rPr>
              <a:t/>
            </a:r>
            <a:br>
              <a:rPr lang="en-US" sz="4000" b="1" dirty="0" smtClean="0">
                <a:solidFill>
                  <a:schemeClr val="tx2"/>
                </a:solidFill>
              </a:rPr>
            </a:br>
            <a:r>
              <a:rPr lang="en-US" sz="4000" b="1" dirty="0">
                <a:solidFill>
                  <a:schemeClr val="tx2"/>
                </a:solidFill>
              </a:rPr>
              <a:t/>
            </a:r>
            <a:br>
              <a:rPr lang="en-US" sz="4000" b="1" dirty="0">
                <a:solidFill>
                  <a:schemeClr val="tx2"/>
                </a:solidFill>
              </a:rPr>
            </a:br>
            <a:r>
              <a:rPr lang="en-US" sz="4000" b="1" dirty="0" smtClean="0">
                <a:solidFill>
                  <a:schemeClr val="tx2"/>
                </a:solidFill>
              </a:rPr>
              <a:t/>
            </a:r>
            <a:br>
              <a:rPr lang="en-US" sz="4000" b="1" dirty="0" smtClean="0">
                <a:solidFill>
                  <a:schemeClr val="tx2"/>
                </a:solidFill>
              </a:rPr>
            </a:br>
            <a:r>
              <a:rPr lang="en-US" sz="4000" b="1" dirty="0" smtClean="0">
                <a:solidFill>
                  <a:schemeClr val="tx2"/>
                </a:solidFill>
              </a:rPr>
              <a:t>What is the best way to promote financial literacy offerings </a:t>
            </a:r>
            <a:br>
              <a:rPr lang="en-US" sz="4000" b="1" dirty="0" smtClean="0">
                <a:solidFill>
                  <a:schemeClr val="tx2"/>
                </a:solidFill>
              </a:rPr>
            </a:br>
            <a:r>
              <a:rPr lang="en-US" sz="4000" b="1" dirty="0" smtClean="0">
                <a:solidFill>
                  <a:schemeClr val="tx2"/>
                </a:solidFill>
              </a:rPr>
              <a:t>to your students?</a:t>
            </a:r>
            <a:endParaRPr lang="en-US" sz="4000" b="1" dirty="0">
              <a:solidFill>
                <a:schemeClr val="accent2"/>
              </a:solidFill>
            </a:endParaRPr>
          </a:p>
        </p:txBody>
      </p:sp>
      <p:sp>
        <p:nvSpPr>
          <p:cNvPr id="4" name="Footer Placeholder 3"/>
          <p:cNvSpPr>
            <a:spLocks noGrp="1"/>
          </p:cNvSpPr>
          <p:nvPr>
            <p:ph type="ftr" sz="quarter" idx="11"/>
          </p:nvPr>
        </p:nvSpPr>
        <p:spPr>
          <a:xfrm>
            <a:off x="2057400" y="6324600"/>
            <a:ext cx="4953000" cy="396875"/>
          </a:xfrm>
        </p:spPr>
        <p:txBody>
          <a:bodyPr/>
          <a:lstStyle/>
          <a:p>
            <a:r>
              <a:rPr lang="en-US" dirty="0" smtClean="0"/>
              <a:t>CASFAA Pre-Conference Proprietary Segmental Workshop 2013</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6858000" y="0"/>
            <a:ext cx="2286000" cy="1109382"/>
          </a:xfrm>
          <a:prstGeom prst="rect">
            <a:avLst/>
          </a:prstGeom>
          <a:noFill/>
          <a:ln w="9525">
            <a:noFill/>
            <a:miter lim="800000"/>
            <a:headEnd/>
            <a:tailEnd/>
          </a:ln>
          <a:effectLst/>
        </p:spPr>
      </p:pic>
    </p:spTree>
    <p:extLst>
      <p:ext uri="{BB962C8B-B14F-4D97-AF65-F5344CB8AC3E}">
        <p14:creationId xmlns:p14="http://schemas.microsoft.com/office/powerpoint/2010/main" val="3696359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10600" cy="965726"/>
          </a:xfrm>
        </p:spPr>
        <p:txBody>
          <a:bodyPr>
            <a:noAutofit/>
          </a:bodyPr>
          <a:lstStyle/>
          <a:p>
            <a:r>
              <a:rPr lang="en-US" sz="4000" b="1" dirty="0" smtClean="0">
                <a:solidFill>
                  <a:schemeClr val="tx2"/>
                </a:solidFill>
              </a:rPr>
              <a:t>What is the best way to promote financial literacy offerings </a:t>
            </a:r>
            <a:br>
              <a:rPr lang="en-US" sz="4000" b="1" dirty="0" smtClean="0">
                <a:solidFill>
                  <a:schemeClr val="tx2"/>
                </a:solidFill>
              </a:rPr>
            </a:br>
            <a:r>
              <a:rPr lang="en-US" sz="4000" b="1" dirty="0" smtClean="0">
                <a:solidFill>
                  <a:schemeClr val="tx2"/>
                </a:solidFill>
              </a:rPr>
              <a:t>to your students?</a:t>
            </a:r>
            <a:endParaRPr lang="en-US" sz="4000" b="1" dirty="0">
              <a:solidFill>
                <a:schemeClr val="accent2"/>
              </a:solidFill>
            </a:endParaRPr>
          </a:p>
        </p:txBody>
      </p:sp>
      <p:sp>
        <p:nvSpPr>
          <p:cNvPr id="3" name="Content Placeholder 2"/>
          <p:cNvSpPr>
            <a:spLocks noGrp="1"/>
          </p:cNvSpPr>
          <p:nvPr>
            <p:ph idx="1"/>
          </p:nvPr>
        </p:nvSpPr>
        <p:spPr>
          <a:xfrm>
            <a:off x="381000" y="2971800"/>
            <a:ext cx="8229600" cy="3429000"/>
          </a:xfrm>
        </p:spPr>
        <p:txBody>
          <a:bodyPr>
            <a:noAutofit/>
          </a:bodyPr>
          <a:lstStyle/>
          <a:p>
            <a:pPr indent="-347472">
              <a:buClr>
                <a:srgbClr val="FFCC00"/>
              </a:buClr>
              <a:buFont typeface="Wingdings" pitchFamily="2" charset="2"/>
              <a:buChar char="§"/>
            </a:pPr>
            <a:r>
              <a:rPr lang="en-US" sz="2800" dirty="0" smtClean="0">
                <a:ea typeface="ＭＳ Ｐゴシック" pitchFamily="34" charset="-128"/>
              </a:rPr>
              <a:t>Social Media (Facebook, Twitter, Pinterest, Instagram, etc)</a:t>
            </a:r>
          </a:p>
          <a:p>
            <a:pPr indent="-347472">
              <a:buClr>
                <a:srgbClr val="FFCC00"/>
              </a:buClr>
              <a:buFont typeface="Wingdings" pitchFamily="2" charset="2"/>
              <a:buChar char="§"/>
            </a:pPr>
            <a:r>
              <a:rPr lang="en-US" sz="2800" dirty="0" smtClean="0">
                <a:ea typeface="ＭＳ Ｐゴシック" pitchFamily="34" charset="-128"/>
              </a:rPr>
              <a:t>Contests/Sweepstakes</a:t>
            </a:r>
          </a:p>
          <a:p>
            <a:pPr indent="-347472">
              <a:buClr>
                <a:srgbClr val="FFCC00"/>
              </a:buClr>
              <a:buFont typeface="Wingdings" pitchFamily="2" charset="2"/>
              <a:buChar char="§"/>
            </a:pPr>
            <a:r>
              <a:rPr lang="en-US" sz="2800" dirty="0" smtClean="0">
                <a:ea typeface="ＭＳ Ｐゴシック" pitchFamily="34" charset="-128"/>
              </a:rPr>
              <a:t>Email/E-Newsletters</a:t>
            </a:r>
          </a:p>
          <a:p>
            <a:pPr indent="-347472">
              <a:buClr>
                <a:srgbClr val="FFCC00"/>
              </a:buClr>
              <a:buFont typeface="Wingdings" pitchFamily="2" charset="2"/>
              <a:buChar char="§"/>
            </a:pPr>
            <a:r>
              <a:rPr lang="en-US" sz="2800" dirty="0" smtClean="0">
                <a:ea typeface="ＭＳ Ｐゴシック" pitchFamily="34" charset="-128"/>
              </a:rPr>
              <a:t>Flyers/Posters</a:t>
            </a:r>
          </a:p>
          <a:p>
            <a:pPr indent="-347472">
              <a:buClr>
                <a:srgbClr val="FFCC00"/>
              </a:buClr>
              <a:buFont typeface="Wingdings" pitchFamily="2" charset="2"/>
              <a:buChar char="§"/>
            </a:pPr>
            <a:r>
              <a:rPr lang="en-US" sz="2800" dirty="0" smtClean="0">
                <a:ea typeface="ＭＳ Ｐゴシック" pitchFamily="34" charset="-128"/>
              </a:rPr>
              <a:t>Word-of-Mouth</a:t>
            </a:r>
          </a:p>
          <a:p>
            <a:pPr indent="-347472">
              <a:buClr>
                <a:srgbClr val="FFCC00"/>
              </a:buClr>
              <a:buFont typeface="Wingdings" pitchFamily="2" charset="2"/>
              <a:buChar char="§"/>
            </a:pPr>
            <a:r>
              <a:rPr lang="en-US" sz="2800" dirty="0" smtClean="0">
                <a:ea typeface="ＭＳ Ｐゴシック" pitchFamily="34" charset="-128"/>
              </a:rPr>
              <a:t>Other</a:t>
            </a:r>
          </a:p>
        </p:txBody>
      </p:sp>
      <p:sp>
        <p:nvSpPr>
          <p:cNvPr id="4" name="Footer Placeholder 3"/>
          <p:cNvSpPr>
            <a:spLocks noGrp="1"/>
          </p:cNvSpPr>
          <p:nvPr>
            <p:ph type="ftr" sz="quarter" idx="11"/>
          </p:nvPr>
        </p:nvSpPr>
        <p:spPr>
          <a:xfrm>
            <a:off x="2057400" y="6324600"/>
            <a:ext cx="4953000" cy="396875"/>
          </a:xfrm>
        </p:spPr>
        <p:txBody>
          <a:bodyPr/>
          <a:lstStyle/>
          <a:p>
            <a:r>
              <a:rPr lang="en-US" dirty="0" smtClean="0"/>
              <a:t>CASFAA Pre-Conference Proprietary Segmental Workshop 2013</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6858000" y="0"/>
            <a:ext cx="2286000" cy="1109382"/>
          </a:xfrm>
          <a:prstGeom prst="rect">
            <a:avLst/>
          </a:prstGeom>
          <a:noFill/>
          <a:ln w="9525">
            <a:noFill/>
            <a:miter lim="800000"/>
            <a:headEnd/>
            <a:tailEnd/>
          </a:ln>
          <a:effectLst/>
        </p:spPr>
      </p:pic>
    </p:spTree>
    <p:extLst>
      <p:ext uri="{BB962C8B-B14F-4D97-AF65-F5344CB8AC3E}">
        <p14:creationId xmlns:p14="http://schemas.microsoft.com/office/powerpoint/2010/main" val="1846220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610600" cy="914400"/>
          </a:xfrm>
        </p:spPr>
        <p:txBody>
          <a:bodyPr>
            <a:normAutofit/>
          </a:bodyPr>
          <a:lstStyle/>
          <a:p>
            <a:r>
              <a:rPr lang="en-US" sz="4000" b="1" dirty="0" smtClean="0">
                <a:solidFill>
                  <a:schemeClr val="tx2"/>
                </a:solidFill>
              </a:rPr>
              <a:t>Marketing  - Getting Students to Attend</a:t>
            </a:r>
            <a:endParaRPr lang="en-US" sz="4000" b="1" dirty="0">
              <a:solidFill>
                <a:schemeClr val="accent2"/>
              </a:solidFill>
            </a:endParaRPr>
          </a:p>
        </p:txBody>
      </p:sp>
      <p:sp>
        <p:nvSpPr>
          <p:cNvPr id="3" name="Content Placeholder 2"/>
          <p:cNvSpPr>
            <a:spLocks noGrp="1"/>
          </p:cNvSpPr>
          <p:nvPr>
            <p:ph idx="1"/>
          </p:nvPr>
        </p:nvSpPr>
        <p:spPr>
          <a:xfrm>
            <a:off x="381000" y="1981200"/>
            <a:ext cx="8229600" cy="4267200"/>
          </a:xfrm>
        </p:spPr>
        <p:txBody>
          <a:bodyPr>
            <a:noAutofit/>
          </a:bodyPr>
          <a:lstStyle/>
          <a:p>
            <a:pPr indent="-347472">
              <a:buClr>
                <a:srgbClr val="FFCC00"/>
              </a:buClr>
              <a:buFont typeface="Wingdings" pitchFamily="2" charset="2"/>
              <a:buChar char="§"/>
            </a:pPr>
            <a:r>
              <a:rPr lang="en-US" sz="2800" dirty="0" smtClean="0">
                <a:ea typeface="ＭＳ Ｐゴシック" pitchFamily="34" charset="-128"/>
              </a:rPr>
              <a:t>What is the topic/name of the workshop?</a:t>
            </a:r>
          </a:p>
          <a:p>
            <a:pPr indent="-347472">
              <a:buClr>
                <a:srgbClr val="FFCC00"/>
              </a:buClr>
              <a:buFont typeface="Wingdings" pitchFamily="2" charset="2"/>
              <a:buChar char="§"/>
            </a:pPr>
            <a:r>
              <a:rPr lang="en-US" sz="2800" dirty="0" smtClean="0">
                <a:ea typeface="ＭＳ Ｐゴシック" pitchFamily="34" charset="-128"/>
              </a:rPr>
              <a:t>What time does the workshop begin and end?</a:t>
            </a:r>
          </a:p>
          <a:p>
            <a:pPr indent="-347472">
              <a:buClr>
                <a:srgbClr val="FFCC00"/>
              </a:buClr>
              <a:buFont typeface="Wingdings" pitchFamily="2" charset="2"/>
              <a:buChar char="§"/>
            </a:pPr>
            <a:r>
              <a:rPr lang="en-US" sz="2800" dirty="0" smtClean="0">
                <a:ea typeface="ＭＳ Ｐゴシック" pitchFamily="34" charset="-128"/>
              </a:rPr>
              <a:t>Where is the workshop? </a:t>
            </a:r>
          </a:p>
          <a:p>
            <a:pPr indent="-347472">
              <a:buClr>
                <a:srgbClr val="FFCC00"/>
              </a:buClr>
              <a:buFont typeface="Wingdings" pitchFamily="2" charset="2"/>
              <a:buChar char="§"/>
            </a:pPr>
            <a:r>
              <a:rPr lang="en-US" sz="2800" dirty="0" smtClean="0">
                <a:ea typeface="ＭＳ Ｐゴシック" pitchFamily="34" charset="-128"/>
              </a:rPr>
              <a:t>Which methods will be used to promote the workshop? </a:t>
            </a:r>
          </a:p>
          <a:p>
            <a:pPr lvl="1" indent="-347472">
              <a:buClr>
                <a:srgbClr val="FFCC00"/>
              </a:buClr>
              <a:buFont typeface="Wingdings" pitchFamily="2" charset="2"/>
              <a:buChar char="§"/>
            </a:pPr>
            <a:r>
              <a:rPr lang="en-US" sz="2400" dirty="0" smtClean="0">
                <a:ea typeface="ＭＳ Ｐゴシック" pitchFamily="34" charset="-128"/>
              </a:rPr>
              <a:t>Social media, contests/sweepstakes, email/e-newsletters, word-of-mouth, etc.</a:t>
            </a:r>
          </a:p>
          <a:p>
            <a:pPr indent="-347472">
              <a:buClr>
                <a:srgbClr val="FFCC00"/>
              </a:buClr>
              <a:buFont typeface="Wingdings" pitchFamily="2" charset="2"/>
              <a:buChar char="§"/>
            </a:pPr>
            <a:r>
              <a:rPr lang="en-US" sz="2800" dirty="0" smtClean="0">
                <a:ea typeface="ＭＳ Ｐゴシック" pitchFamily="34" charset="-128"/>
              </a:rPr>
              <a:t>How will the attendee benefit?</a:t>
            </a:r>
          </a:p>
        </p:txBody>
      </p:sp>
      <p:sp>
        <p:nvSpPr>
          <p:cNvPr id="4" name="Footer Placeholder 3"/>
          <p:cNvSpPr>
            <a:spLocks noGrp="1"/>
          </p:cNvSpPr>
          <p:nvPr>
            <p:ph type="ftr" sz="quarter" idx="11"/>
          </p:nvPr>
        </p:nvSpPr>
        <p:spPr>
          <a:xfrm>
            <a:off x="2051154" y="6324600"/>
            <a:ext cx="4800600" cy="396875"/>
          </a:xfrm>
        </p:spPr>
        <p:txBody>
          <a:bodyPr/>
          <a:lstStyle/>
          <a:p>
            <a:r>
              <a:rPr lang="en-US" dirty="0" smtClean="0"/>
              <a:t>CASFAA Pre-Conference Proprietary Segmental Workshop 2013</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6858000" y="0"/>
            <a:ext cx="2286000" cy="11093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610600" cy="914400"/>
          </a:xfrm>
        </p:spPr>
        <p:txBody>
          <a:bodyPr>
            <a:normAutofit/>
          </a:bodyPr>
          <a:lstStyle/>
          <a:p>
            <a:r>
              <a:rPr lang="en-US" sz="4000" b="1" dirty="0" smtClean="0">
                <a:solidFill>
                  <a:schemeClr val="tx2"/>
                </a:solidFill>
              </a:rPr>
              <a:t>Marketing and Promotion</a:t>
            </a:r>
            <a:endParaRPr lang="en-US" sz="4000" b="1" dirty="0">
              <a:solidFill>
                <a:schemeClr val="accent2"/>
              </a:solidFill>
            </a:endParaRPr>
          </a:p>
        </p:txBody>
      </p:sp>
      <p:sp>
        <p:nvSpPr>
          <p:cNvPr id="3" name="Content Placeholder 2"/>
          <p:cNvSpPr>
            <a:spLocks noGrp="1"/>
          </p:cNvSpPr>
          <p:nvPr>
            <p:ph idx="1"/>
          </p:nvPr>
        </p:nvSpPr>
        <p:spPr>
          <a:xfrm>
            <a:off x="457200" y="2133600"/>
            <a:ext cx="8229600" cy="3992563"/>
          </a:xfrm>
        </p:spPr>
        <p:txBody>
          <a:bodyPr>
            <a:normAutofit fontScale="62500" lnSpcReduction="20000"/>
          </a:bodyPr>
          <a:lstStyle/>
          <a:p>
            <a:pPr indent="-347472">
              <a:buClr>
                <a:schemeClr val="tx2"/>
              </a:buClr>
              <a:buFont typeface="Wingdings" pitchFamily="2" charset="2"/>
              <a:buChar char="§"/>
            </a:pPr>
            <a:endParaRPr lang="en-US" dirty="0" smtClean="0">
              <a:ea typeface="ＭＳ Ｐゴシック" pitchFamily="34" charset="-128"/>
            </a:endParaRPr>
          </a:p>
          <a:p>
            <a:pPr indent="-347472">
              <a:buClr>
                <a:schemeClr val="tx2"/>
              </a:buClr>
              <a:buFont typeface="Wingdings" pitchFamily="2" charset="2"/>
              <a:buChar char="§"/>
            </a:pPr>
            <a:r>
              <a:rPr lang="en-US" sz="4600" dirty="0" smtClean="0">
                <a:ea typeface="ＭＳ Ｐゴシック" pitchFamily="34" charset="-128"/>
              </a:rPr>
              <a:t>Utilize social media</a:t>
            </a:r>
          </a:p>
          <a:p>
            <a:pPr indent="-347472">
              <a:buClr>
                <a:schemeClr val="tx2"/>
              </a:buClr>
              <a:buFont typeface="Wingdings" pitchFamily="2" charset="2"/>
              <a:buChar char="§"/>
            </a:pPr>
            <a:endParaRPr lang="en-US" sz="4600" dirty="0" smtClean="0">
              <a:ea typeface="ＭＳ Ｐゴシック" pitchFamily="34" charset="-128"/>
            </a:endParaRPr>
          </a:p>
          <a:p>
            <a:pPr indent="-347472">
              <a:buClr>
                <a:schemeClr val="tx2"/>
              </a:buClr>
              <a:buFont typeface="Wingdings" pitchFamily="2" charset="2"/>
              <a:buChar char="§"/>
            </a:pPr>
            <a:r>
              <a:rPr lang="en-US" sz="4600" dirty="0" smtClean="0">
                <a:ea typeface="ＭＳ Ｐゴシック" pitchFamily="34" charset="-128"/>
              </a:rPr>
              <a:t>Build in to existing services (FYE, Greek Life, Housing, etc.)</a:t>
            </a:r>
          </a:p>
          <a:p>
            <a:pPr indent="-347472">
              <a:buClr>
                <a:schemeClr val="tx2"/>
              </a:buClr>
              <a:buFont typeface="Wingdings" pitchFamily="2" charset="2"/>
              <a:buChar char="§"/>
            </a:pPr>
            <a:endParaRPr lang="en-US" sz="4600" dirty="0" smtClean="0">
              <a:ea typeface="ＭＳ Ｐゴシック" pitchFamily="34" charset="-128"/>
            </a:endParaRPr>
          </a:p>
          <a:p>
            <a:pPr indent="-347472">
              <a:buClr>
                <a:schemeClr val="tx2"/>
              </a:buClr>
              <a:buFont typeface="Wingdings" pitchFamily="2" charset="2"/>
              <a:buChar char="§"/>
            </a:pPr>
            <a:r>
              <a:rPr lang="en-US" sz="4600" dirty="0" smtClean="0">
                <a:ea typeface="ＭＳ Ｐゴシック" pitchFamily="34" charset="-128"/>
              </a:rPr>
              <a:t>Educate your colleagues</a:t>
            </a:r>
          </a:p>
          <a:p>
            <a:pPr indent="-347472">
              <a:buClr>
                <a:schemeClr val="tx2"/>
              </a:buClr>
              <a:buFont typeface="Wingdings" pitchFamily="2" charset="2"/>
              <a:buChar char="§"/>
            </a:pPr>
            <a:endParaRPr lang="en-US" sz="4600" dirty="0" smtClean="0">
              <a:ea typeface="ＭＳ Ｐゴシック" pitchFamily="34" charset="-128"/>
            </a:endParaRPr>
          </a:p>
          <a:p>
            <a:pPr indent="-347472">
              <a:buClr>
                <a:schemeClr val="tx2"/>
              </a:buClr>
              <a:buFont typeface="Wingdings" pitchFamily="2" charset="2"/>
              <a:buChar char="§"/>
            </a:pPr>
            <a:r>
              <a:rPr lang="en-US" sz="4600" dirty="0" smtClean="0">
                <a:ea typeface="ＭＳ Ｐゴシック" pitchFamily="34" charset="-128"/>
              </a:rPr>
              <a:t>Word-of-mouth</a:t>
            </a:r>
          </a:p>
        </p:txBody>
      </p:sp>
      <p:sp>
        <p:nvSpPr>
          <p:cNvPr id="4" name="Footer Placeholder 3"/>
          <p:cNvSpPr>
            <a:spLocks noGrp="1"/>
          </p:cNvSpPr>
          <p:nvPr>
            <p:ph type="ftr" sz="quarter" idx="11"/>
          </p:nvPr>
        </p:nvSpPr>
        <p:spPr>
          <a:xfrm>
            <a:off x="2133600" y="6248400"/>
            <a:ext cx="4800600" cy="473075"/>
          </a:xfrm>
        </p:spPr>
        <p:txBody>
          <a:bodyPr/>
          <a:lstStyle/>
          <a:p>
            <a:r>
              <a:rPr lang="en-US" dirty="0" smtClean="0"/>
              <a:t>CASFAA Pre-Conference Proprietary Segmental Workshop 2013</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6858000" y="0"/>
            <a:ext cx="2286000" cy="11093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853" y="966866"/>
            <a:ext cx="8777493" cy="823051"/>
          </a:xfrm>
        </p:spPr>
        <p:txBody>
          <a:bodyPr/>
          <a:lstStyle/>
          <a:p>
            <a:r>
              <a:rPr lang="en-US" b="1" dirty="0" smtClean="0">
                <a:solidFill>
                  <a:schemeClr val="tx2"/>
                </a:solidFill>
              </a:rPr>
              <a:t>Find the message</a:t>
            </a:r>
            <a:endParaRPr lang="en-US" b="1" dirty="0">
              <a:solidFill>
                <a:schemeClr val="tx2"/>
              </a:solidFill>
            </a:endParaRPr>
          </a:p>
        </p:txBody>
      </p:sp>
      <p:sp>
        <p:nvSpPr>
          <p:cNvPr id="4" name="Content Placeholder 3"/>
          <p:cNvSpPr>
            <a:spLocks noGrp="1"/>
          </p:cNvSpPr>
          <p:nvPr>
            <p:ph sz="quarter" idx="10"/>
          </p:nvPr>
        </p:nvSpPr>
        <p:spPr>
          <a:xfrm>
            <a:off x="0" y="1941074"/>
            <a:ext cx="3886200" cy="3773926"/>
          </a:xfrm>
        </p:spPr>
        <p:txBody>
          <a:bodyPr>
            <a:normAutofit lnSpcReduction="10000"/>
          </a:bodyPr>
          <a:lstStyle/>
          <a:p>
            <a:pPr marL="731520" indent="-457200">
              <a:spcBef>
                <a:spcPts val="600"/>
              </a:spcBef>
              <a:buClr>
                <a:schemeClr val="tx2"/>
              </a:buClr>
              <a:buFont typeface="Wingdings" pitchFamily="2" charset="2"/>
              <a:buChar char="§"/>
            </a:pPr>
            <a:r>
              <a:rPr lang="en-US" dirty="0" smtClean="0"/>
              <a:t>Price</a:t>
            </a:r>
          </a:p>
          <a:p>
            <a:pPr marL="731520" indent="-457200">
              <a:spcBef>
                <a:spcPts val="600"/>
              </a:spcBef>
              <a:buClr>
                <a:schemeClr val="tx2"/>
              </a:buClr>
              <a:buFont typeface="Wingdings" pitchFamily="2" charset="2"/>
              <a:buChar char="§"/>
            </a:pPr>
            <a:r>
              <a:rPr lang="en-US" dirty="0" smtClean="0"/>
              <a:t>Product </a:t>
            </a:r>
          </a:p>
          <a:p>
            <a:pPr marL="731520" indent="-457200">
              <a:spcBef>
                <a:spcPts val="600"/>
              </a:spcBef>
              <a:buClr>
                <a:schemeClr val="tx2"/>
              </a:buClr>
              <a:buFont typeface="Wingdings" pitchFamily="2" charset="2"/>
              <a:buChar char="§"/>
            </a:pPr>
            <a:r>
              <a:rPr lang="en-US" dirty="0" smtClean="0"/>
              <a:t>Placement</a:t>
            </a:r>
          </a:p>
          <a:p>
            <a:pPr marL="731520" indent="-457200">
              <a:spcBef>
                <a:spcPts val="600"/>
              </a:spcBef>
              <a:buClr>
                <a:schemeClr val="tx2"/>
              </a:buClr>
              <a:buFont typeface="Wingdings" pitchFamily="2" charset="2"/>
              <a:buChar char="§"/>
            </a:pPr>
            <a:r>
              <a:rPr lang="en-US" dirty="0" smtClean="0"/>
              <a:t>Promotion</a:t>
            </a:r>
          </a:p>
          <a:p>
            <a:pPr marL="731520" indent="-457200">
              <a:spcBef>
                <a:spcPts val="600"/>
              </a:spcBef>
              <a:buClr>
                <a:schemeClr val="tx2"/>
              </a:buClr>
              <a:buFont typeface="Wingdings" pitchFamily="2" charset="2"/>
              <a:buChar char="§"/>
            </a:pPr>
            <a:r>
              <a:rPr lang="en-US" dirty="0" smtClean="0"/>
              <a:t>Motivator to act</a:t>
            </a:r>
          </a:p>
          <a:p>
            <a:pPr marL="731520" indent="-457200">
              <a:spcBef>
                <a:spcPts val="600"/>
              </a:spcBef>
              <a:buClr>
                <a:schemeClr val="tx2"/>
              </a:buClr>
              <a:buFont typeface="Wingdings" pitchFamily="2" charset="2"/>
              <a:buChar char="§"/>
            </a:pPr>
            <a:r>
              <a:rPr lang="en-US" dirty="0" smtClean="0"/>
              <a:t>Benefit statement</a:t>
            </a:r>
          </a:p>
          <a:p>
            <a:pPr marL="731520" indent="-457200">
              <a:spcBef>
                <a:spcPts val="600"/>
              </a:spcBef>
              <a:buClr>
                <a:schemeClr val="tx2"/>
              </a:buClr>
              <a:buFont typeface="Wingdings" pitchFamily="2" charset="2"/>
              <a:buChar char="§"/>
            </a:pPr>
            <a:r>
              <a:rPr lang="en-US" dirty="0" smtClean="0"/>
              <a:t>Call to action</a:t>
            </a:r>
          </a:p>
          <a:p>
            <a:pPr>
              <a:spcBef>
                <a:spcPts val="600"/>
              </a:spcBef>
            </a:pPr>
            <a:endParaRPr lang="en-US" sz="2400" dirty="0"/>
          </a:p>
        </p:txBody>
      </p:sp>
      <p:pic>
        <p:nvPicPr>
          <p:cNvPr id="5" name="Picture 2"/>
          <p:cNvPicPr>
            <a:picLocks noChangeAspect="1" noChangeArrowheads="1"/>
          </p:cNvPicPr>
          <p:nvPr/>
        </p:nvPicPr>
        <p:blipFill>
          <a:blip r:embed="rId3" cstate="print"/>
          <a:srcRect/>
          <a:stretch>
            <a:fillRect/>
          </a:stretch>
        </p:blipFill>
        <p:spPr bwMode="auto">
          <a:xfrm>
            <a:off x="6858000" y="0"/>
            <a:ext cx="2286000" cy="1109382"/>
          </a:xfrm>
          <a:prstGeom prst="rect">
            <a:avLst/>
          </a:prstGeom>
          <a:noFill/>
          <a:ln w="9525">
            <a:noFill/>
            <a:miter lim="800000"/>
            <a:headEnd/>
            <a:tailEnd/>
          </a:ln>
          <a:effectLst/>
        </p:spPr>
      </p:pic>
      <p:grpSp>
        <p:nvGrpSpPr>
          <p:cNvPr id="6" name="Group 5"/>
          <p:cNvGrpSpPr/>
          <p:nvPr/>
        </p:nvGrpSpPr>
        <p:grpSpPr>
          <a:xfrm>
            <a:off x="4038600" y="966866"/>
            <a:ext cx="4615688" cy="6062396"/>
            <a:chOff x="4038600" y="990600"/>
            <a:chExt cx="4615688" cy="6062396"/>
          </a:xfrm>
        </p:grpSpPr>
        <p:pic>
          <p:nvPicPr>
            <p:cNvPr id="7" name="Picture 6" descr="sample ad.jpg"/>
            <p:cNvPicPr>
              <a:picLocks noChangeAspect="1"/>
            </p:cNvPicPr>
            <p:nvPr/>
          </p:nvPicPr>
          <p:blipFill>
            <a:blip r:embed="rId4" cstate="print"/>
            <a:stretch>
              <a:fillRect/>
            </a:stretch>
          </p:blipFill>
          <p:spPr>
            <a:xfrm>
              <a:off x="4038600" y="990600"/>
              <a:ext cx="4615688" cy="6062396"/>
            </a:xfrm>
            <a:prstGeom prst="rect">
              <a:avLst/>
            </a:prstGeom>
          </p:spPr>
        </p:pic>
        <p:sp>
          <p:nvSpPr>
            <p:cNvPr id="2" name="TextBox 1"/>
            <p:cNvSpPr txBox="1"/>
            <p:nvPr/>
          </p:nvSpPr>
          <p:spPr>
            <a:xfrm>
              <a:off x="4419600" y="6096000"/>
              <a:ext cx="3505200" cy="338554"/>
            </a:xfrm>
            <a:prstGeom prst="rect">
              <a:avLst/>
            </a:prstGeom>
            <a:solidFill>
              <a:schemeClr val="bg1"/>
            </a:solidFill>
          </p:spPr>
          <p:txBody>
            <a:bodyPr wrap="square" rtlCol="0">
              <a:spAutoFit/>
            </a:bodyPr>
            <a:lstStyle/>
            <a:p>
              <a:r>
                <a:rPr lang="en-US" sz="1600" dirty="0" smtClean="0">
                  <a:solidFill>
                    <a:srgbClr val="48BECA"/>
                  </a:solidFill>
                  <a:latin typeface="Times New Roman" pitchFamily="18" charset="0"/>
                  <a:cs typeface="Times New Roman" pitchFamily="18" charset="0"/>
                </a:rPr>
                <a:t>“Failing to plan is planning to fail.”</a:t>
              </a:r>
              <a:endParaRPr lang="en-US" sz="1600" dirty="0">
                <a:solidFill>
                  <a:srgbClr val="48BECA"/>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809031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5410200" cy="838200"/>
          </a:xfrm>
        </p:spPr>
        <p:txBody>
          <a:bodyPr>
            <a:normAutofit/>
          </a:bodyPr>
          <a:lstStyle/>
          <a:p>
            <a:pPr algn="l"/>
            <a:r>
              <a:rPr lang="en-US" sz="4000" b="1" dirty="0" smtClean="0">
                <a:solidFill>
                  <a:schemeClr val="tx2"/>
                </a:solidFill>
              </a:rPr>
              <a:t>Example Flyer</a:t>
            </a:r>
            <a:endParaRPr lang="en-US" sz="4000" b="1" dirty="0">
              <a:solidFill>
                <a:schemeClr val="tx2"/>
              </a:solidFill>
            </a:endParaRPr>
          </a:p>
        </p:txBody>
      </p:sp>
      <p:sp>
        <p:nvSpPr>
          <p:cNvPr id="4" name="Footer Placeholder 3"/>
          <p:cNvSpPr>
            <a:spLocks noGrp="1"/>
          </p:cNvSpPr>
          <p:nvPr>
            <p:ph type="ftr" sz="quarter" idx="11"/>
          </p:nvPr>
        </p:nvSpPr>
        <p:spPr>
          <a:xfrm>
            <a:off x="2554574" y="6400800"/>
            <a:ext cx="4267200" cy="320675"/>
          </a:xfrm>
        </p:spPr>
        <p:txBody>
          <a:bodyPr/>
          <a:lstStyle/>
          <a:p>
            <a:r>
              <a:rPr lang="en-US" dirty="0" smtClean="0"/>
              <a:t>CASFAA Pre-Conference Proprietary Segmental Workshop 2013</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6858000" y="0"/>
            <a:ext cx="2286000" cy="1109382"/>
          </a:xfrm>
          <a:prstGeom prst="rect">
            <a:avLst/>
          </a:prstGeom>
          <a:noFill/>
          <a:ln w="9525">
            <a:noFill/>
            <a:miter lim="800000"/>
            <a:headEnd/>
            <a:tailEnd/>
          </a:ln>
          <a:effectLst/>
        </p:spPr>
      </p:pic>
      <p:pic>
        <p:nvPicPr>
          <p:cNvPr id="6" name="Picture 5"/>
          <p:cNvPicPr/>
          <p:nvPr/>
        </p:nvPicPr>
        <p:blipFill>
          <a:blip r:embed="rId4" cstate="print"/>
          <a:srcRect l="33974" t="13636" r="29968" b="8289"/>
          <a:stretch>
            <a:fillRect/>
          </a:stretch>
        </p:blipFill>
        <p:spPr bwMode="auto">
          <a:xfrm rot="20767648">
            <a:off x="2028646" y="1146380"/>
            <a:ext cx="4041988" cy="4664197"/>
          </a:xfrm>
          <a:prstGeom prst="rect">
            <a:avLst/>
          </a:prstGeom>
          <a:noFill/>
          <a:ln w="9525">
            <a:solidFill>
              <a:schemeClr val="tx2"/>
            </a:solidFill>
            <a:miter lim="800000"/>
            <a:headEnd/>
            <a:tailEnd/>
          </a:ln>
        </p:spPr>
      </p:pic>
      <p:pic>
        <p:nvPicPr>
          <p:cNvPr id="9" name="Picture 8" descr="color.gif"/>
          <p:cNvPicPr>
            <a:picLocks noChangeAspect="1"/>
          </p:cNvPicPr>
          <p:nvPr/>
        </p:nvPicPr>
        <p:blipFill>
          <a:blip r:embed="rId5" cstate="print"/>
          <a:stretch>
            <a:fillRect/>
          </a:stretch>
        </p:blipFill>
        <p:spPr>
          <a:xfrm rot="20648042">
            <a:off x="4537216" y="882435"/>
            <a:ext cx="926395" cy="429139"/>
          </a:xfrm>
          <a:prstGeom prst="rect">
            <a:avLst/>
          </a:prstGeom>
        </p:spPr>
      </p:pic>
    </p:spTree>
    <p:extLst>
      <p:ext uri="{BB962C8B-B14F-4D97-AF65-F5344CB8AC3E}">
        <p14:creationId xmlns:p14="http://schemas.microsoft.com/office/powerpoint/2010/main" val="1946600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784" y="914400"/>
            <a:ext cx="8610600" cy="914400"/>
          </a:xfrm>
        </p:spPr>
        <p:txBody>
          <a:bodyPr>
            <a:normAutofit/>
          </a:bodyPr>
          <a:lstStyle/>
          <a:p>
            <a:r>
              <a:rPr lang="en-US" sz="4000" b="1" dirty="0" smtClean="0">
                <a:solidFill>
                  <a:schemeClr val="tx2"/>
                </a:solidFill>
              </a:rPr>
              <a:t>Student Participation</a:t>
            </a:r>
            <a:endParaRPr lang="en-US" sz="4000" b="1" dirty="0">
              <a:solidFill>
                <a:schemeClr val="accent2"/>
              </a:solidFill>
            </a:endParaRPr>
          </a:p>
        </p:txBody>
      </p:sp>
      <p:sp>
        <p:nvSpPr>
          <p:cNvPr id="4" name="Footer Placeholder 3"/>
          <p:cNvSpPr>
            <a:spLocks noGrp="1"/>
          </p:cNvSpPr>
          <p:nvPr>
            <p:ph type="ftr" sz="quarter" idx="11"/>
          </p:nvPr>
        </p:nvSpPr>
        <p:spPr>
          <a:xfrm>
            <a:off x="2667000" y="6324600"/>
            <a:ext cx="4191000" cy="396875"/>
          </a:xfrm>
        </p:spPr>
        <p:txBody>
          <a:bodyPr/>
          <a:lstStyle/>
          <a:p>
            <a:r>
              <a:rPr lang="en-US" dirty="0" smtClean="0"/>
              <a:t>CASFAA Pre-Conference Proprietary Segmental Workshop 2013</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6858000" y="0"/>
            <a:ext cx="2286000" cy="1109382"/>
          </a:xfrm>
          <a:prstGeom prst="rect">
            <a:avLst/>
          </a:prstGeom>
          <a:noFill/>
          <a:ln w="9525">
            <a:noFill/>
            <a:miter lim="800000"/>
            <a:headEnd/>
            <a:tailEnd/>
          </a:ln>
          <a:effectLst/>
        </p:spPr>
      </p:pic>
      <p:pic>
        <p:nvPicPr>
          <p:cNvPr id="6" name="Content Placeholder 5"/>
          <p:cNvPicPr>
            <a:picLocks noGrp="1"/>
          </p:cNvPicPr>
          <p:nvPr>
            <p:ph idx="1"/>
          </p:nvPr>
        </p:nvPicPr>
        <p:blipFill>
          <a:blip r:embed="rId4" cstate="print"/>
          <a:srcRect l="31090" t="35853" r="46314" b="40642"/>
          <a:stretch>
            <a:fillRect/>
          </a:stretch>
        </p:blipFill>
        <p:spPr bwMode="auto">
          <a:xfrm>
            <a:off x="3962400" y="2209800"/>
            <a:ext cx="5035052" cy="2895600"/>
          </a:xfrm>
          <a:prstGeom prst="rect">
            <a:avLst/>
          </a:prstGeom>
          <a:noFill/>
          <a:ln w="9525">
            <a:noFill/>
            <a:miter lim="800000"/>
            <a:headEnd/>
            <a:tailEnd/>
          </a:ln>
        </p:spPr>
      </p:pic>
      <p:sp>
        <p:nvSpPr>
          <p:cNvPr id="7" name="TextBox 6"/>
          <p:cNvSpPr txBox="1"/>
          <p:nvPr/>
        </p:nvSpPr>
        <p:spPr>
          <a:xfrm>
            <a:off x="381000" y="1828800"/>
            <a:ext cx="3810000" cy="3724096"/>
          </a:xfrm>
          <a:prstGeom prst="rect">
            <a:avLst/>
          </a:prstGeom>
          <a:noFill/>
        </p:spPr>
        <p:txBody>
          <a:bodyPr wrap="square" rtlCol="0">
            <a:spAutoFit/>
          </a:bodyPr>
          <a:lstStyle/>
          <a:p>
            <a:pPr marL="182880" indent="-182880">
              <a:buClr>
                <a:srgbClr val="FFCC00"/>
              </a:buClr>
              <a:buFont typeface="Wingdings" pitchFamily="2" charset="2"/>
              <a:buChar char="§"/>
            </a:pPr>
            <a:r>
              <a:rPr lang="en-US" sz="2800" dirty="0" smtClean="0"/>
              <a:t>Innovators </a:t>
            </a:r>
            <a:r>
              <a:rPr lang="en-US" sz="2400" dirty="0" smtClean="0"/>
              <a:t>– Seek new opportunities and ideas </a:t>
            </a:r>
          </a:p>
          <a:p>
            <a:pPr marL="182880" indent="-182880">
              <a:buClr>
                <a:srgbClr val="FFCC00"/>
              </a:buClr>
              <a:buFont typeface="Wingdings" pitchFamily="2" charset="2"/>
              <a:buChar char="§"/>
            </a:pPr>
            <a:r>
              <a:rPr lang="en-US" sz="2800" dirty="0" smtClean="0"/>
              <a:t>Early adopters </a:t>
            </a:r>
            <a:r>
              <a:rPr lang="en-US" sz="2400" dirty="0" smtClean="0"/>
              <a:t>– Grasp and apply some ideas </a:t>
            </a:r>
          </a:p>
          <a:p>
            <a:pPr marL="182880" indent="-182880">
              <a:buClr>
                <a:srgbClr val="FFCC00"/>
              </a:buClr>
              <a:buFont typeface="Wingdings" pitchFamily="2" charset="2"/>
              <a:buChar char="§"/>
            </a:pPr>
            <a:r>
              <a:rPr lang="en-US" sz="2800" dirty="0" smtClean="0"/>
              <a:t>Early majority </a:t>
            </a:r>
            <a:r>
              <a:rPr lang="en-US" sz="2400" dirty="0" smtClean="0"/>
              <a:t>– Gathering ideas </a:t>
            </a:r>
          </a:p>
          <a:p>
            <a:pPr marL="182880" indent="-182880">
              <a:buClr>
                <a:srgbClr val="FFCC00"/>
              </a:buClr>
              <a:buFont typeface="Wingdings" pitchFamily="2" charset="2"/>
              <a:buChar char="§"/>
            </a:pPr>
            <a:r>
              <a:rPr lang="en-US" sz="2800" dirty="0" smtClean="0"/>
              <a:t>Late majority </a:t>
            </a:r>
            <a:r>
              <a:rPr lang="en-US" sz="2400" dirty="0" smtClean="0"/>
              <a:t>– Aware of ideas </a:t>
            </a:r>
          </a:p>
          <a:p>
            <a:pPr marL="182880" indent="-182880">
              <a:buClr>
                <a:srgbClr val="FFCC00"/>
              </a:buClr>
              <a:buFont typeface="Wingdings" pitchFamily="2" charset="2"/>
              <a:buChar char="§"/>
            </a:pPr>
            <a:r>
              <a:rPr lang="en-US" sz="2800" dirty="0" smtClean="0"/>
              <a:t>Laggards </a:t>
            </a:r>
            <a:r>
              <a:rPr lang="en-US" sz="2400" dirty="0" smtClean="0"/>
              <a:t>– Unconcerned</a:t>
            </a:r>
            <a:endParaRPr lang="en-US" sz="2400" dirty="0"/>
          </a:p>
        </p:txBody>
      </p:sp>
    </p:spTree>
    <p:extLst>
      <p:ext uri="{BB962C8B-B14F-4D97-AF65-F5344CB8AC3E}">
        <p14:creationId xmlns:p14="http://schemas.microsoft.com/office/powerpoint/2010/main" val="1723424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610600" cy="914400"/>
          </a:xfrm>
        </p:spPr>
        <p:txBody>
          <a:bodyPr>
            <a:normAutofit fontScale="90000"/>
          </a:bodyPr>
          <a:lstStyle/>
          <a:p>
            <a:r>
              <a:rPr lang="en-US" sz="4000" b="1" dirty="0" smtClean="0">
                <a:solidFill>
                  <a:schemeClr val="tx2"/>
                </a:solidFill>
              </a:rPr>
              <a:t>Paying for a Financial Education Program</a:t>
            </a:r>
            <a:endParaRPr lang="en-US" sz="4000" b="1" dirty="0">
              <a:solidFill>
                <a:schemeClr val="accent2"/>
              </a:solidFill>
            </a:endParaRPr>
          </a:p>
        </p:txBody>
      </p:sp>
      <p:sp>
        <p:nvSpPr>
          <p:cNvPr id="3" name="Content Placeholder 2"/>
          <p:cNvSpPr>
            <a:spLocks noGrp="1"/>
          </p:cNvSpPr>
          <p:nvPr>
            <p:ph idx="1"/>
          </p:nvPr>
        </p:nvSpPr>
        <p:spPr>
          <a:xfrm>
            <a:off x="457200" y="2133600"/>
            <a:ext cx="8229600" cy="3992563"/>
          </a:xfrm>
        </p:spPr>
        <p:txBody>
          <a:bodyPr>
            <a:normAutofit/>
          </a:bodyPr>
          <a:lstStyle/>
          <a:p>
            <a:pPr indent="-347472">
              <a:buClr>
                <a:schemeClr val="tx2"/>
              </a:buClr>
              <a:buFont typeface="Wingdings" pitchFamily="2" charset="2"/>
              <a:buChar char="§"/>
            </a:pPr>
            <a:r>
              <a:rPr lang="en-US" dirty="0" smtClean="0">
                <a:ea typeface="ＭＳ Ｐゴシック" pitchFamily="34" charset="-128"/>
              </a:rPr>
              <a:t>External</a:t>
            </a:r>
          </a:p>
          <a:p>
            <a:pPr indent="-347472">
              <a:buClr>
                <a:schemeClr val="tx2"/>
              </a:buClr>
              <a:buFont typeface="Wingdings" pitchFamily="2" charset="2"/>
              <a:buChar char="§"/>
            </a:pPr>
            <a:r>
              <a:rPr lang="en-US" dirty="0" smtClean="0">
                <a:ea typeface="ＭＳ Ｐゴシック" pitchFamily="34" charset="-128"/>
              </a:rPr>
              <a:t>Internal dollars</a:t>
            </a:r>
          </a:p>
          <a:p>
            <a:pPr indent="-347472">
              <a:buClr>
                <a:schemeClr val="tx2"/>
              </a:buClr>
              <a:buFont typeface="Wingdings" pitchFamily="2" charset="2"/>
              <a:buChar char="§"/>
            </a:pPr>
            <a:r>
              <a:rPr lang="en-US" dirty="0" smtClean="0">
                <a:ea typeface="ＭＳ Ｐゴシック" pitchFamily="34" charset="-128"/>
              </a:rPr>
              <a:t>In-kind</a:t>
            </a:r>
          </a:p>
          <a:p>
            <a:pPr lvl="1" indent="-347472">
              <a:buClr>
                <a:schemeClr val="tx2"/>
              </a:buClr>
              <a:buFont typeface="Wingdings" pitchFamily="2" charset="2"/>
              <a:buChar char="§"/>
            </a:pPr>
            <a:r>
              <a:rPr lang="en-US" dirty="0" smtClean="0">
                <a:ea typeface="ＭＳ Ｐゴシック" pitchFamily="34" charset="-128"/>
              </a:rPr>
              <a:t>Leverage existing resources</a:t>
            </a:r>
          </a:p>
          <a:p>
            <a:pPr lvl="1" indent="-347472">
              <a:buClr>
                <a:schemeClr val="tx2"/>
              </a:buClr>
              <a:buFont typeface="Wingdings" pitchFamily="2" charset="2"/>
              <a:buChar char="§"/>
            </a:pPr>
            <a:r>
              <a:rPr lang="en-US" dirty="0" smtClean="0">
                <a:ea typeface="ＭＳ Ｐゴシック" pitchFamily="34" charset="-128"/>
              </a:rPr>
              <a:t>Certify your staff</a:t>
            </a:r>
          </a:p>
          <a:p>
            <a:pPr indent="-347472">
              <a:buClr>
                <a:schemeClr val="tx2"/>
              </a:buClr>
              <a:buFont typeface="Wingdings" pitchFamily="2" charset="2"/>
              <a:buChar char="§"/>
            </a:pPr>
            <a:r>
              <a:rPr lang="en-US" dirty="0" smtClean="0">
                <a:ea typeface="ＭＳ Ｐゴシック" pitchFamily="34" charset="-128"/>
              </a:rPr>
              <a:t>Students</a:t>
            </a:r>
          </a:p>
          <a:p>
            <a:pPr indent="-347472">
              <a:buClr>
                <a:schemeClr val="tx2"/>
              </a:buClr>
              <a:buFont typeface="Wingdings" pitchFamily="2" charset="2"/>
              <a:buChar char="§"/>
            </a:pPr>
            <a:r>
              <a:rPr lang="en-US" dirty="0" smtClean="0">
                <a:ea typeface="ＭＳ Ｐゴシック" pitchFamily="34" charset="-128"/>
              </a:rPr>
              <a:t>Free resources</a:t>
            </a:r>
          </a:p>
        </p:txBody>
      </p:sp>
      <p:sp>
        <p:nvSpPr>
          <p:cNvPr id="4" name="Footer Placeholder 3"/>
          <p:cNvSpPr>
            <a:spLocks noGrp="1"/>
          </p:cNvSpPr>
          <p:nvPr>
            <p:ph type="ftr" sz="quarter" idx="11"/>
          </p:nvPr>
        </p:nvSpPr>
        <p:spPr>
          <a:xfrm>
            <a:off x="2317230" y="6324600"/>
            <a:ext cx="4572000" cy="396875"/>
          </a:xfrm>
        </p:spPr>
        <p:txBody>
          <a:bodyPr/>
          <a:lstStyle/>
          <a:p>
            <a:r>
              <a:rPr lang="en-US" dirty="0" smtClean="0"/>
              <a:t>CASFAA Pre-Conference Proprietary Segmental Workshop 2013</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6858000" y="0"/>
            <a:ext cx="2286000" cy="11093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324600" cy="1249362"/>
          </a:xfrm>
        </p:spPr>
        <p:txBody>
          <a:bodyPr>
            <a:normAutofit fontScale="90000"/>
          </a:bodyPr>
          <a:lstStyle/>
          <a:p>
            <a:r>
              <a:rPr lang="en-US" dirty="0" smtClean="0">
                <a:solidFill>
                  <a:schemeClr val="tx2">
                    <a:lumMod val="75000"/>
                  </a:schemeClr>
                </a:solidFill>
                <a:latin typeface="Eras Bold ITC" pitchFamily="34" charset="0"/>
              </a:rPr>
              <a:t>2013 CLFE Member Organizations</a:t>
            </a:r>
            <a:endParaRPr lang="en-US" dirty="0"/>
          </a:p>
        </p:txBody>
      </p:sp>
      <p:sp>
        <p:nvSpPr>
          <p:cNvPr id="4" name="Content Placeholder 3"/>
          <p:cNvSpPr>
            <a:spLocks noGrp="1"/>
          </p:cNvSpPr>
          <p:nvPr>
            <p:ph sz="half" idx="1"/>
          </p:nvPr>
        </p:nvSpPr>
        <p:spPr>
          <a:xfrm>
            <a:off x="457200" y="1600200"/>
            <a:ext cx="4191000" cy="4525963"/>
          </a:xfrm>
        </p:spPr>
        <p:txBody>
          <a:bodyPr>
            <a:noAutofit/>
          </a:bodyPr>
          <a:lstStyle/>
          <a:p>
            <a:r>
              <a:rPr lang="en-US" sz="2600" dirty="0" smtClean="0"/>
              <a:t>All Management Corp</a:t>
            </a:r>
          </a:p>
          <a:p>
            <a:r>
              <a:rPr lang="en-US" sz="2600" dirty="0" smtClean="0"/>
              <a:t>Brazos</a:t>
            </a:r>
          </a:p>
          <a:p>
            <a:r>
              <a:rPr lang="en-US" sz="2600" dirty="0" smtClean="0"/>
              <a:t>Citizens Bank/Charter One</a:t>
            </a:r>
          </a:p>
          <a:p>
            <a:r>
              <a:rPr lang="en-US" sz="2600" dirty="0" smtClean="0"/>
              <a:t>Discover Student Loans</a:t>
            </a:r>
          </a:p>
          <a:p>
            <a:r>
              <a:rPr lang="en-US" sz="2600" dirty="0" smtClean="0"/>
              <a:t>ECMC</a:t>
            </a:r>
          </a:p>
          <a:p>
            <a:r>
              <a:rPr lang="en-US" sz="2600" dirty="0" smtClean="0"/>
              <a:t>ELM Resources</a:t>
            </a:r>
          </a:p>
          <a:p>
            <a:r>
              <a:rPr lang="en-US" sz="2600" dirty="0" smtClean="0"/>
              <a:t>First Marblehead </a:t>
            </a:r>
          </a:p>
          <a:p>
            <a:r>
              <a:rPr lang="en-US" sz="2600" dirty="0" smtClean="0"/>
              <a:t>Great Lakes</a:t>
            </a:r>
          </a:p>
          <a:p>
            <a:r>
              <a:rPr lang="en-US" sz="2600" dirty="0" smtClean="0"/>
              <a:t>iGrad</a:t>
            </a:r>
            <a:endParaRPr lang="en-US" sz="2600" dirty="0"/>
          </a:p>
        </p:txBody>
      </p:sp>
      <p:sp>
        <p:nvSpPr>
          <p:cNvPr id="5" name="Content Placeholder 4"/>
          <p:cNvSpPr>
            <a:spLocks noGrp="1"/>
          </p:cNvSpPr>
          <p:nvPr>
            <p:ph sz="half" idx="2"/>
          </p:nvPr>
        </p:nvSpPr>
        <p:spPr/>
        <p:txBody>
          <a:bodyPr>
            <a:normAutofit/>
          </a:bodyPr>
          <a:lstStyle/>
          <a:p>
            <a:r>
              <a:rPr lang="en-US" sz="2600" dirty="0" smtClean="0"/>
              <a:t>Inceptia</a:t>
            </a:r>
          </a:p>
          <a:p>
            <a:r>
              <a:rPr lang="en-US" sz="2600" dirty="0" smtClean="0"/>
              <a:t>Nelnet</a:t>
            </a:r>
          </a:p>
          <a:p>
            <a:r>
              <a:rPr lang="en-US" sz="2600" dirty="0" smtClean="0"/>
              <a:t>Sallie Mae</a:t>
            </a:r>
          </a:p>
          <a:p>
            <a:r>
              <a:rPr lang="en-US" sz="2600" dirty="0" smtClean="0"/>
              <a:t>Simple Tuition</a:t>
            </a:r>
          </a:p>
          <a:p>
            <a:r>
              <a:rPr lang="en-US" sz="2600" dirty="0" smtClean="0"/>
              <a:t>Social Finance</a:t>
            </a:r>
          </a:p>
          <a:p>
            <a:r>
              <a:rPr lang="en-US" sz="2600" dirty="0" smtClean="0"/>
              <a:t>TG</a:t>
            </a:r>
          </a:p>
          <a:p>
            <a:r>
              <a:rPr lang="en-US" sz="2600" dirty="0" smtClean="0"/>
              <a:t>USA Funds</a:t>
            </a:r>
          </a:p>
          <a:p>
            <a:r>
              <a:rPr lang="en-US" sz="2600" dirty="0" smtClean="0"/>
              <a:t>Well Fargo</a:t>
            </a:r>
            <a:endParaRPr lang="en-US" sz="2600" dirty="0"/>
          </a:p>
        </p:txBody>
      </p:sp>
      <p:sp>
        <p:nvSpPr>
          <p:cNvPr id="6" name="Footer Placeholder 5"/>
          <p:cNvSpPr>
            <a:spLocks noGrp="1"/>
          </p:cNvSpPr>
          <p:nvPr>
            <p:ph type="ftr" sz="quarter" idx="11"/>
          </p:nvPr>
        </p:nvSpPr>
        <p:spPr>
          <a:xfrm>
            <a:off x="2362200" y="6324600"/>
            <a:ext cx="4191000" cy="396875"/>
          </a:xfrm>
        </p:spPr>
        <p:txBody>
          <a:bodyPr/>
          <a:lstStyle/>
          <a:p>
            <a:r>
              <a:rPr lang="en-US" dirty="0"/>
              <a:t>CASFAA Pre-Conference Proprietary Segmental Workshop 2013</a:t>
            </a:r>
          </a:p>
          <a:p>
            <a:endParaRPr lang="en-US" dirty="0"/>
          </a:p>
        </p:txBody>
      </p:sp>
      <p:pic>
        <p:nvPicPr>
          <p:cNvPr id="8" name="Picture 2"/>
          <p:cNvPicPr>
            <a:picLocks noChangeAspect="1" noChangeArrowheads="1"/>
          </p:cNvPicPr>
          <p:nvPr/>
        </p:nvPicPr>
        <p:blipFill>
          <a:blip r:embed="rId3" cstate="print"/>
          <a:srcRect/>
          <a:stretch>
            <a:fillRect/>
          </a:stretch>
        </p:blipFill>
        <p:spPr bwMode="auto">
          <a:xfrm>
            <a:off x="6324600" y="0"/>
            <a:ext cx="2819400" cy="1368425"/>
          </a:xfrm>
          <a:prstGeom prst="rect">
            <a:avLst/>
          </a:prstGeom>
          <a:noFill/>
          <a:ln w="9525">
            <a:noFill/>
            <a:miter lim="800000"/>
            <a:headEnd/>
            <a:tailEnd/>
          </a:ln>
        </p:spPr>
      </p:pic>
    </p:spTree>
    <p:extLst>
      <p:ext uri="{BB962C8B-B14F-4D97-AF65-F5344CB8AC3E}">
        <p14:creationId xmlns:p14="http://schemas.microsoft.com/office/powerpoint/2010/main" val="1813516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610600" cy="914400"/>
          </a:xfrm>
        </p:spPr>
        <p:txBody>
          <a:bodyPr>
            <a:normAutofit/>
          </a:bodyPr>
          <a:lstStyle/>
          <a:p>
            <a:r>
              <a:rPr lang="en-US" sz="4000" b="1" dirty="0" smtClean="0">
                <a:solidFill>
                  <a:schemeClr val="tx2"/>
                </a:solidFill>
              </a:rPr>
              <a:t>Case Study:  </a:t>
            </a:r>
            <a:r>
              <a:rPr lang="en-US" sz="4000" b="1" dirty="0" smtClean="0">
                <a:solidFill>
                  <a:schemeClr val="accent2"/>
                </a:solidFill>
              </a:rPr>
              <a:t>Corinthian Colleges, Inc.</a:t>
            </a:r>
            <a:endParaRPr lang="en-US" sz="4000" b="1" dirty="0">
              <a:solidFill>
                <a:schemeClr val="accent2"/>
              </a:solidFill>
            </a:endParaRPr>
          </a:p>
        </p:txBody>
      </p:sp>
      <p:sp>
        <p:nvSpPr>
          <p:cNvPr id="3" name="Content Placeholder 2"/>
          <p:cNvSpPr>
            <a:spLocks noGrp="1"/>
          </p:cNvSpPr>
          <p:nvPr>
            <p:ph idx="1"/>
          </p:nvPr>
        </p:nvSpPr>
        <p:spPr>
          <a:xfrm>
            <a:off x="457200" y="2133600"/>
            <a:ext cx="8229600" cy="3992563"/>
          </a:xfrm>
        </p:spPr>
        <p:txBody>
          <a:bodyPr>
            <a:normAutofit/>
          </a:bodyPr>
          <a:lstStyle/>
          <a:p>
            <a:pPr indent="-347472">
              <a:buClr>
                <a:schemeClr val="tx2"/>
              </a:buClr>
              <a:buFont typeface="Wingdings" pitchFamily="2" charset="2"/>
              <a:buChar char="§"/>
            </a:pPr>
            <a:r>
              <a:rPr lang="en-US" dirty="0" smtClean="0">
                <a:ea typeface="ＭＳ Ｐゴシック" pitchFamily="34" charset="-128"/>
              </a:rPr>
              <a:t>A Campus Student Loan Specialist at Every Everest and WyoTech campus: Creating and Fostering Rapport</a:t>
            </a:r>
          </a:p>
          <a:p>
            <a:pPr indent="-347472">
              <a:buClr>
                <a:schemeClr val="tx2"/>
              </a:buClr>
              <a:buFont typeface="Wingdings" pitchFamily="2" charset="2"/>
              <a:buChar char="§"/>
            </a:pPr>
            <a:r>
              <a:rPr lang="en-US" dirty="0" smtClean="0">
                <a:ea typeface="ＭＳ Ｐゴシック" pitchFamily="34" charset="-128"/>
              </a:rPr>
              <a:t>Mandatory Financial Literacy </a:t>
            </a:r>
          </a:p>
          <a:p>
            <a:pPr indent="-347472">
              <a:buClr>
                <a:schemeClr val="tx2"/>
              </a:buClr>
              <a:buFont typeface="Wingdings" pitchFamily="2" charset="2"/>
              <a:buChar char="§"/>
            </a:pPr>
            <a:r>
              <a:rPr lang="en-US" dirty="0" smtClean="0">
                <a:ea typeface="ＭＳ Ｐゴシック" pitchFamily="34" charset="-128"/>
              </a:rPr>
              <a:t>Mandatory In-Person Exit Counseling for Graduates</a:t>
            </a:r>
          </a:p>
          <a:p>
            <a:pPr indent="-347472">
              <a:buClr>
                <a:schemeClr val="tx2"/>
              </a:buClr>
              <a:buFont typeface="Wingdings" pitchFamily="2" charset="2"/>
              <a:buChar char="§"/>
            </a:pPr>
            <a:r>
              <a:rPr lang="en-US" dirty="0" smtClean="0">
                <a:ea typeface="ＭＳ Ｐゴシック" pitchFamily="34" charset="-128"/>
              </a:rPr>
              <a:t>On-going workshops and outreach events </a:t>
            </a:r>
          </a:p>
          <a:p>
            <a:pPr marL="0" indent="0">
              <a:buClr>
                <a:schemeClr val="tx2"/>
              </a:buClr>
              <a:buNone/>
            </a:pPr>
            <a:endParaRPr lang="en-US" dirty="0" smtClean="0">
              <a:ea typeface="ＭＳ Ｐゴシック" pitchFamily="34" charset="-128"/>
            </a:endParaRPr>
          </a:p>
          <a:p>
            <a:pPr indent="-347472">
              <a:buClr>
                <a:schemeClr val="tx2"/>
              </a:buClr>
              <a:buFont typeface="Wingdings" pitchFamily="2" charset="2"/>
              <a:buChar char="§"/>
            </a:pPr>
            <a:endParaRPr lang="en-US" dirty="0" smtClean="0">
              <a:ea typeface="ＭＳ Ｐゴシック" pitchFamily="34" charset="-128"/>
            </a:endParaRPr>
          </a:p>
        </p:txBody>
      </p:sp>
      <p:sp>
        <p:nvSpPr>
          <p:cNvPr id="4" name="Footer Placeholder 3"/>
          <p:cNvSpPr>
            <a:spLocks noGrp="1"/>
          </p:cNvSpPr>
          <p:nvPr>
            <p:ph type="ftr" sz="quarter" idx="11"/>
          </p:nvPr>
        </p:nvSpPr>
        <p:spPr>
          <a:xfrm>
            <a:off x="2057400" y="6324600"/>
            <a:ext cx="4800600" cy="396875"/>
          </a:xfrm>
        </p:spPr>
        <p:txBody>
          <a:bodyPr/>
          <a:lstStyle/>
          <a:p>
            <a:r>
              <a:rPr lang="en-US" dirty="0" smtClean="0"/>
              <a:t>CASFAA Pre-Conference Proprietary Segmental Workshop 2013</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6858000" y="0"/>
            <a:ext cx="2286000" cy="1109382"/>
          </a:xfrm>
          <a:prstGeom prst="rect">
            <a:avLst/>
          </a:prstGeom>
          <a:noFill/>
          <a:ln w="9525">
            <a:noFill/>
            <a:miter lim="800000"/>
            <a:headEnd/>
            <a:tailEnd/>
          </a:ln>
          <a:effectLst/>
        </p:spPr>
      </p:pic>
    </p:spTree>
    <p:extLst>
      <p:ext uri="{BB962C8B-B14F-4D97-AF65-F5344CB8AC3E}">
        <p14:creationId xmlns:p14="http://schemas.microsoft.com/office/powerpoint/2010/main" val="4249756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610600" cy="914400"/>
          </a:xfrm>
        </p:spPr>
        <p:txBody>
          <a:bodyPr>
            <a:normAutofit/>
          </a:bodyPr>
          <a:lstStyle/>
          <a:p>
            <a:r>
              <a:rPr lang="en-US" sz="4000" b="1" dirty="0" smtClean="0">
                <a:solidFill>
                  <a:schemeClr val="tx2"/>
                </a:solidFill>
              </a:rPr>
              <a:t>Case Study:  </a:t>
            </a:r>
            <a:r>
              <a:rPr lang="en-US" sz="4000" b="1" dirty="0" smtClean="0">
                <a:solidFill>
                  <a:schemeClr val="accent2"/>
                </a:solidFill>
              </a:rPr>
              <a:t>Corinthian Colleges, Inc.</a:t>
            </a:r>
            <a:endParaRPr lang="en-US" sz="4000" b="1" dirty="0">
              <a:solidFill>
                <a:schemeClr val="accent2"/>
              </a:solidFill>
            </a:endParaRPr>
          </a:p>
        </p:txBody>
      </p:sp>
      <p:sp>
        <p:nvSpPr>
          <p:cNvPr id="3" name="Content Placeholder 2"/>
          <p:cNvSpPr>
            <a:spLocks noGrp="1"/>
          </p:cNvSpPr>
          <p:nvPr>
            <p:ph idx="1"/>
          </p:nvPr>
        </p:nvSpPr>
        <p:spPr>
          <a:xfrm>
            <a:off x="457200" y="2286000"/>
            <a:ext cx="8229600" cy="3992563"/>
          </a:xfrm>
        </p:spPr>
        <p:txBody>
          <a:bodyPr>
            <a:normAutofit/>
          </a:bodyPr>
          <a:lstStyle/>
          <a:p>
            <a:pPr indent="-347472">
              <a:buClr>
                <a:schemeClr val="tx2"/>
              </a:buClr>
              <a:buFont typeface="Wingdings" pitchFamily="2" charset="2"/>
              <a:buChar char="§"/>
            </a:pPr>
            <a:r>
              <a:rPr lang="en-US" dirty="0" smtClean="0">
                <a:ea typeface="ＭＳ Ｐゴシック" pitchFamily="34" charset="-128"/>
              </a:rPr>
              <a:t>Partnerships</a:t>
            </a:r>
          </a:p>
          <a:p>
            <a:pPr lvl="1" indent="-347472">
              <a:buClr>
                <a:schemeClr val="tx2"/>
              </a:buClr>
              <a:buFont typeface="Wingdings" pitchFamily="2" charset="2"/>
              <a:buChar char="§"/>
            </a:pPr>
            <a:r>
              <a:rPr lang="en-US" dirty="0" smtClean="0">
                <a:ea typeface="ＭＳ Ｐゴシック" pitchFamily="34" charset="-128"/>
              </a:rPr>
              <a:t>Across campus</a:t>
            </a:r>
          </a:p>
          <a:p>
            <a:pPr lvl="2" indent="-347472">
              <a:buClr>
                <a:schemeClr val="tx2"/>
              </a:buClr>
              <a:buFont typeface="Wingdings" pitchFamily="2" charset="2"/>
              <a:buChar char="§"/>
            </a:pPr>
            <a:r>
              <a:rPr lang="en-US" dirty="0" smtClean="0">
                <a:ea typeface="ＭＳ Ｐゴシック" pitchFamily="34" charset="-128"/>
              </a:rPr>
              <a:t>Interdepartmental Collaborations</a:t>
            </a:r>
          </a:p>
          <a:p>
            <a:pPr lvl="1" indent="-347472">
              <a:buClr>
                <a:schemeClr val="tx2"/>
              </a:buClr>
              <a:buFont typeface="Wingdings" pitchFamily="2" charset="2"/>
              <a:buChar char="§"/>
            </a:pPr>
            <a:r>
              <a:rPr lang="en-US" dirty="0" smtClean="0">
                <a:ea typeface="ＭＳ Ｐゴシック" pitchFamily="34" charset="-128"/>
              </a:rPr>
              <a:t>Outside organizations</a:t>
            </a:r>
          </a:p>
          <a:p>
            <a:pPr lvl="2" indent="-347472">
              <a:buClr>
                <a:schemeClr val="tx2"/>
              </a:buClr>
              <a:buFont typeface="Wingdings" pitchFamily="2" charset="2"/>
              <a:buChar char="§"/>
            </a:pPr>
            <a:r>
              <a:rPr lang="en-US" dirty="0" smtClean="0">
                <a:ea typeface="ＭＳ Ｐゴシック" pitchFamily="34" charset="-128"/>
              </a:rPr>
              <a:t>Banks</a:t>
            </a:r>
          </a:p>
          <a:p>
            <a:pPr lvl="2" indent="-347472">
              <a:buClr>
                <a:schemeClr val="tx2"/>
              </a:buClr>
              <a:buFont typeface="Wingdings" pitchFamily="2" charset="2"/>
              <a:buChar char="§"/>
            </a:pPr>
            <a:r>
              <a:rPr lang="en-US" dirty="0" smtClean="0">
                <a:ea typeface="ＭＳ Ｐゴシック" pitchFamily="34" charset="-128"/>
              </a:rPr>
              <a:t>Credit Unions</a:t>
            </a:r>
          </a:p>
          <a:p>
            <a:pPr lvl="2" indent="-347472">
              <a:buClr>
                <a:schemeClr val="tx2"/>
              </a:buClr>
              <a:buFont typeface="Wingdings" pitchFamily="2" charset="2"/>
              <a:buChar char="§"/>
            </a:pPr>
            <a:r>
              <a:rPr lang="en-US" dirty="0" smtClean="0">
                <a:ea typeface="ＭＳ Ｐゴシック" pitchFamily="34" charset="-128"/>
              </a:rPr>
              <a:t>Community organizations</a:t>
            </a:r>
          </a:p>
          <a:p>
            <a:pPr marL="395478" lvl="1" indent="0">
              <a:buClr>
                <a:schemeClr val="tx2"/>
              </a:buClr>
              <a:buNone/>
            </a:pPr>
            <a:r>
              <a:rPr lang="en-US" dirty="0" smtClean="0">
                <a:ea typeface="ＭＳ Ｐゴシック" pitchFamily="34" charset="-128"/>
              </a:rPr>
              <a:t> </a:t>
            </a:r>
          </a:p>
          <a:p>
            <a:pPr marL="0" indent="0">
              <a:buClr>
                <a:schemeClr val="tx2"/>
              </a:buClr>
              <a:buNone/>
            </a:pPr>
            <a:endParaRPr lang="en-US" dirty="0" smtClean="0">
              <a:ea typeface="ＭＳ Ｐゴシック" pitchFamily="34" charset="-128"/>
            </a:endParaRPr>
          </a:p>
          <a:p>
            <a:pPr indent="-347472">
              <a:buClr>
                <a:schemeClr val="tx2"/>
              </a:buClr>
              <a:buFont typeface="Wingdings" pitchFamily="2" charset="2"/>
              <a:buChar char="§"/>
            </a:pPr>
            <a:endParaRPr lang="en-US" dirty="0" smtClean="0">
              <a:ea typeface="ＭＳ Ｐゴシック" pitchFamily="34" charset="-128"/>
            </a:endParaRPr>
          </a:p>
        </p:txBody>
      </p:sp>
      <p:sp>
        <p:nvSpPr>
          <p:cNvPr id="4" name="Footer Placeholder 3"/>
          <p:cNvSpPr>
            <a:spLocks noGrp="1"/>
          </p:cNvSpPr>
          <p:nvPr>
            <p:ph type="ftr" sz="quarter" idx="11"/>
          </p:nvPr>
        </p:nvSpPr>
        <p:spPr>
          <a:xfrm>
            <a:off x="2057400" y="6324600"/>
            <a:ext cx="4800600" cy="396875"/>
          </a:xfrm>
        </p:spPr>
        <p:txBody>
          <a:bodyPr/>
          <a:lstStyle/>
          <a:p>
            <a:r>
              <a:rPr lang="en-US" dirty="0" smtClean="0"/>
              <a:t>CASFAA Pre-Conference Proprietary Segmental Workshop 2013</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6858000" y="0"/>
            <a:ext cx="2286000" cy="1109382"/>
          </a:xfrm>
          <a:prstGeom prst="rect">
            <a:avLst/>
          </a:prstGeom>
          <a:noFill/>
          <a:ln w="9525">
            <a:noFill/>
            <a:miter lim="800000"/>
            <a:headEnd/>
            <a:tailEnd/>
          </a:ln>
          <a:effectLst/>
        </p:spPr>
      </p:pic>
    </p:spTree>
    <p:extLst>
      <p:ext uri="{BB962C8B-B14F-4D97-AF65-F5344CB8AC3E}">
        <p14:creationId xmlns:p14="http://schemas.microsoft.com/office/powerpoint/2010/main" val="2986986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6" y="227159"/>
            <a:ext cx="8610600" cy="914400"/>
          </a:xfrm>
        </p:spPr>
        <p:txBody>
          <a:bodyPr>
            <a:normAutofit/>
          </a:bodyPr>
          <a:lstStyle/>
          <a:p>
            <a:r>
              <a:rPr lang="en-US" sz="4000" b="1" dirty="0" smtClean="0">
                <a:solidFill>
                  <a:schemeClr val="tx2"/>
                </a:solidFill>
              </a:rPr>
              <a:t>Free Resources</a:t>
            </a:r>
            <a:endParaRPr lang="en-US" sz="4000" b="1" dirty="0">
              <a:solidFill>
                <a:schemeClr val="accent2"/>
              </a:solidFill>
            </a:endParaRPr>
          </a:p>
        </p:txBody>
      </p:sp>
      <p:sp>
        <p:nvSpPr>
          <p:cNvPr id="4" name="Footer Placeholder 3"/>
          <p:cNvSpPr>
            <a:spLocks noGrp="1"/>
          </p:cNvSpPr>
          <p:nvPr>
            <p:ph type="ftr" sz="quarter" idx="11"/>
          </p:nvPr>
        </p:nvSpPr>
        <p:spPr>
          <a:xfrm>
            <a:off x="2209800" y="6324600"/>
            <a:ext cx="4800600" cy="396875"/>
          </a:xfrm>
        </p:spPr>
        <p:txBody>
          <a:bodyPr/>
          <a:lstStyle/>
          <a:p>
            <a:r>
              <a:rPr lang="en-US" dirty="0" smtClean="0"/>
              <a:t>CASFAA Pre-Conference Proprietary Segmental Workshop 2013</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6858000" y="0"/>
            <a:ext cx="2286000" cy="1109382"/>
          </a:xfrm>
          <a:prstGeom prst="rect">
            <a:avLst/>
          </a:prstGeom>
          <a:noFill/>
          <a:ln w="9525">
            <a:noFill/>
            <a:miter lim="800000"/>
            <a:headEnd/>
            <a:tailEnd/>
          </a:ln>
          <a:effectLst/>
        </p:spPr>
      </p:pic>
      <p:sp>
        <p:nvSpPr>
          <p:cNvPr id="7" name="TextBox 6"/>
          <p:cNvSpPr txBox="1"/>
          <p:nvPr/>
        </p:nvSpPr>
        <p:spPr>
          <a:xfrm>
            <a:off x="457200" y="1219200"/>
            <a:ext cx="8229600" cy="6340197"/>
          </a:xfrm>
          <a:prstGeom prst="rect">
            <a:avLst/>
          </a:prstGeom>
          <a:noFill/>
        </p:spPr>
        <p:txBody>
          <a:bodyPr wrap="square" rtlCol="0">
            <a:spAutoFit/>
          </a:bodyPr>
          <a:lstStyle/>
          <a:p>
            <a:pPr marL="182880" indent="-182880">
              <a:buClr>
                <a:srgbClr val="FFCC00"/>
              </a:buClr>
              <a:buFont typeface="Wingdings" pitchFamily="2" charset="2"/>
              <a:buChar char="§"/>
            </a:pPr>
            <a:r>
              <a:rPr lang="en-US" sz="2400" dirty="0" smtClean="0"/>
              <a:t>National Endowment for Financial Education’s Cash Course (cashcourse.org)</a:t>
            </a:r>
          </a:p>
          <a:p>
            <a:pPr>
              <a:buClr>
                <a:srgbClr val="FFCC00"/>
              </a:buClr>
            </a:pPr>
            <a:endParaRPr lang="en-US" sz="1000" dirty="0" smtClean="0"/>
          </a:p>
          <a:p>
            <a:pPr marL="182880" indent="-182880">
              <a:buClr>
                <a:srgbClr val="FFCC00"/>
              </a:buClr>
              <a:buFont typeface="Wingdings" pitchFamily="2" charset="2"/>
              <a:buChar char="§"/>
            </a:pPr>
            <a:r>
              <a:rPr lang="en-US" sz="2400" dirty="0" smtClean="0"/>
              <a:t>VISA’s Financial Football and Soccer (practicalmoneyskills.com)</a:t>
            </a:r>
          </a:p>
          <a:p>
            <a:pPr>
              <a:buClr>
                <a:srgbClr val="FFCC00"/>
              </a:buClr>
            </a:pPr>
            <a:endParaRPr lang="en-US" sz="1000" dirty="0" smtClean="0"/>
          </a:p>
          <a:p>
            <a:pPr marL="182880" indent="-182880">
              <a:buClr>
                <a:srgbClr val="FFCC00"/>
              </a:buClr>
              <a:buFont typeface="Wingdings" pitchFamily="2" charset="2"/>
              <a:buChar char="§"/>
            </a:pPr>
            <a:r>
              <a:rPr lang="en-US" sz="2400" dirty="0" smtClean="0"/>
              <a:t>Financial Literacy and Education Commission’s My Money (mymoney.gov)</a:t>
            </a:r>
          </a:p>
          <a:p>
            <a:pPr marL="182880" indent="-182880">
              <a:buClr>
                <a:srgbClr val="FFCC00"/>
              </a:buClr>
              <a:buFont typeface="Wingdings" pitchFamily="2" charset="2"/>
              <a:buChar char="§"/>
            </a:pPr>
            <a:endParaRPr lang="en-US" sz="1000" dirty="0" smtClean="0"/>
          </a:p>
          <a:p>
            <a:pPr marL="182880" indent="-182880">
              <a:buClr>
                <a:srgbClr val="FFCC00"/>
              </a:buClr>
              <a:buFont typeface="Wingdings" pitchFamily="2" charset="2"/>
              <a:buChar char="§"/>
            </a:pPr>
            <a:r>
              <a:rPr lang="en-US" sz="2400" dirty="0" smtClean="0"/>
              <a:t>Inceptia Institute (institute.inceptia.org)</a:t>
            </a:r>
          </a:p>
          <a:p>
            <a:pPr>
              <a:buClr>
                <a:srgbClr val="FFCC00"/>
              </a:buClr>
            </a:pPr>
            <a:endParaRPr lang="en-US" sz="1000" dirty="0" smtClean="0"/>
          </a:p>
          <a:p>
            <a:pPr marL="182880" indent="-182880">
              <a:buClr>
                <a:srgbClr val="FFCC00"/>
              </a:buClr>
              <a:buFont typeface="Wingdings" pitchFamily="2" charset="2"/>
              <a:buChar char="§"/>
            </a:pPr>
            <a:r>
              <a:rPr lang="en-US" sz="2400" dirty="0" smtClean="0"/>
              <a:t>ECMC’s Financial Awareness Basics (ecmc.org/overview/financial-awareness-basics.html)</a:t>
            </a:r>
          </a:p>
          <a:p>
            <a:pPr marL="182880" indent="-182880">
              <a:buClr>
                <a:srgbClr val="FFCC00"/>
              </a:buClr>
              <a:buFont typeface="Wingdings" pitchFamily="2" charset="2"/>
              <a:buChar char="§"/>
            </a:pPr>
            <a:endParaRPr lang="en-US" sz="1000" dirty="0"/>
          </a:p>
          <a:p>
            <a:pPr marL="182880" indent="-182880">
              <a:buClr>
                <a:srgbClr val="FFCC00"/>
              </a:buClr>
              <a:buFont typeface="Wingdings" pitchFamily="2" charset="2"/>
              <a:buChar char="§"/>
            </a:pPr>
            <a:r>
              <a:rPr lang="en-US" sz="2400" dirty="0" smtClean="0"/>
              <a:t>Great Lakes Financial IQ (mygreatlakes.org)</a:t>
            </a:r>
          </a:p>
          <a:p>
            <a:pPr marL="182880" indent="-182880">
              <a:buClr>
                <a:srgbClr val="FFCC00"/>
              </a:buClr>
              <a:buFont typeface="Wingdings" pitchFamily="2" charset="2"/>
              <a:buChar char="§"/>
            </a:pPr>
            <a:endParaRPr lang="en-US" sz="1000" dirty="0" smtClean="0"/>
          </a:p>
          <a:p>
            <a:pPr marL="182880" indent="-182880">
              <a:buClr>
                <a:srgbClr val="FFCC00"/>
              </a:buClr>
              <a:buFont typeface="Wingdings" pitchFamily="2" charset="2"/>
              <a:buChar char="§"/>
            </a:pPr>
            <a:r>
              <a:rPr lang="en-US" sz="2400" dirty="0"/>
              <a:t>Simple Tuition’s Payback Smarter (paybacksmarter.com)</a:t>
            </a:r>
          </a:p>
          <a:p>
            <a:pPr>
              <a:buClr>
                <a:srgbClr val="FFCC00"/>
              </a:buClr>
            </a:pPr>
            <a:endParaRPr lang="en-US" sz="2400" dirty="0" smtClean="0"/>
          </a:p>
          <a:p>
            <a:pPr>
              <a:buClr>
                <a:srgbClr val="FFCC00"/>
              </a:buClr>
            </a:pPr>
            <a:endParaRPr lang="en-US" sz="1000" dirty="0" smtClean="0"/>
          </a:p>
          <a:p>
            <a:pPr>
              <a:buClr>
                <a:srgbClr val="FFCC00"/>
              </a:buClr>
            </a:pPr>
            <a:endParaRPr lang="en-US" sz="1000" dirty="0" smtClean="0"/>
          </a:p>
          <a:p>
            <a:pPr marL="182880" indent="-182880">
              <a:buClr>
                <a:srgbClr val="FFCC00"/>
              </a:buClr>
              <a:buFont typeface="Wingdings" pitchFamily="2" charset="2"/>
              <a:buChar char="§"/>
            </a:pPr>
            <a:endParaRPr lang="en-US" sz="2400" dirty="0" smtClean="0"/>
          </a:p>
          <a:p>
            <a:pPr marL="182880" indent="-182880">
              <a:buClr>
                <a:srgbClr val="FFCC00"/>
              </a:buClr>
              <a:buFont typeface="Wingdings" pitchFamily="2" charset="2"/>
              <a:buChar char="§"/>
            </a:pPr>
            <a:endParaRPr lang="en-US" sz="2400" dirty="0" smtClean="0"/>
          </a:p>
        </p:txBody>
      </p:sp>
    </p:spTree>
    <p:extLst>
      <p:ext uri="{BB962C8B-B14F-4D97-AF65-F5344CB8AC3E}">
        <p14:creationId xmlns:p14="http://schemas.microsoft.com/office/powerpoint/2010/main" val="36753362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524000"/>
          </a:xfrm>
        </p:spPr>
        <p:txBody>
          <a:bodyPr>
            <a:noAutofit/>
          </a:bodyPr>
          <a:lstStyle/>
          <a:p>
            <a:pPr algn="l"/>
            <a:r>
              <a:rPr lang="en-US" sz="3200" b="1" dirty="0" smtClean="0">
                <a:solidFill>
                  <a:schemeClr val="tx2"/>
                </a:solidFill>
              </a:rPr>
              <a:t>Training Created Through </a:t>
            </a:r>
            <a:br>
              <a:rPr lang="en-US" sz="3200" b="1" dirty="0" smtClean="0">
                <a:solidFill>
                  <a:schemeClr val="tx2"/>
                </a:solidFill>
              </a:rPr>
            </a:br>
            <a:r>
              <a:rPr lang="en-US" sz="3200" b="1" dirty="0" smtClean="0">
                <a:solidFill>
                  <a:schemeClr val="tx2"/>
                </a:solidFill>
              </a:rPr>
              <a:t>Collaboration of CLFE Members </a:t>
            </a:r>
            <a:br>
              <a:rPr lang="en-US" sz="3200" b="1" dirty="0" smtClean="0">
                <a:solidFill>
                  <a:schemeClr val="tx2"/>
                </a:solidFill>
              </a:rPr>
            </a:br>
            <a:r>
              <a:rPr lang="en-US" sz="3200" b="1" dirty="0" smtClean="0">
                <a:solidFill>
                  <a:schemeClr val="tx2"/>
                </a:solidFill>
              </a:rPr>
              <a:t>and Presented by:</a:t>
            </a:r>
            <a:endParaRPr lang="en-US" sz="3200" b="1" dirty="0">
              <a:solidFill>
                <a:schemeClr val="tx2"/>
              </a:solidFill>
            </a:endParaRPr>
          </a:p>
        </p:txBody>
      </p:sp>
      <p:pic>
        <p:nvPicPr>
          <p:cNvPr id="6" name="Picture 2"/>
          <p:cNvPicPr>
            <a:picLocks noChangeAspect="1" noChangeArrowheads="1"/>
          </p:cNvPicPr>
          <p:nvPr/>
        </p:nvPicPr>
        <p:blipFill>
          <a:blip r:embed="rId3" cstate="print"/>
          <a:srcRect/>
          <a:stretch>
            <a:fillRect/>
          </a:stretch>
        </p:blipFill>
        <p:spPr bwMode="auto">
          <a:xfrm>
            <a:off x="6858000" y="0"/>
            <a:ext cx="2286000" cy="1109382"/>
          </a:xfrm>
          <a:prstGeom prst="rect">
            <a:avLst/>
          </a:prstGeom>
          <a:noFill/>
          <a:ln w="9525">
            <a:noFill/>
            <a:miter lim="800000"/>
            <a:headEnd/>
            <a:tailEnd/>
          </a:ln>
          <a:effectLst/>
        </p:spPr>
      </p:pic>
      <p:graphicFrame>
        <p:nvGraphicFramePr>
          <p:cNvPr id="8" name="Content Placeholder 7"/>
          <p:cNvGraphicFramePr>
            <a:graphicFrameLocks noGrp="1"/>
          </p:cNvGraphicFramePr>
          <p:nvPr>
            <p:ph sz="half" idx="1"/>
            <p:extLst>
              <p:ext uri="{D42A27DB-BD31-4B8C-83A1-F6EECF244321}">
                <p14:modId xmlns:p14="http://schemas.microsoft.com/office/powerpoint/2010/main" val="453277186"/>
              </p:ext>
            </p:extLst>
          </p:nvPr>
        </p:nvGraphicFramePr>
        <p:xfrm>
          <a:off x="512163" y="2118750"/>
          <a:ext cx="7924800" cy="4068299"/>
        </p:xfrm>
        <a:graphic>
          <a:graphicData uri="http://schemas.openxmlformats.org/drawingml/2006/table">
            <a:tbl>
              <a:tblPr firstRow="1" bandRow="1">
                <a:tableStyleId>{2D5ABB26-0587-4C30-8999-92F81FD0307C}</a:tableStyleId>
              </a:tblPr>
              <a:tblGrid>
                <a:gridCol w="2514600"/>
                <a:gridCol w="5410200"/>
              </a:tblGrid>
              <a:tr h="759387">
                <a:tc>
                  <a:txBody>
                    <a:bodyPr/>
                    <a:lstStyle/>
                    <a:p>
                      <a:endParaRPr lang="en-US" dirty="0"/>
                    </a:p>
                  </a:txBody>
                  <a:tcPr/>
                </a:tc>
                <a:tc>
                  <a:txBody>
                    <a:bodyPr/>
                    <a:lstStyle/>
                    <a:p>
                      <a:pPr algn="l" fontAlgn="b"/>
                      <a:r>
                        <a:rPr lang="en-US" sz="2400" b="1" i="0" u="none" strike="noStrike" dirty="0" smtClean="0">
                          <a:solidFill>
                            <a:schemeClr val="tx1">
                              <a:lumMod val="75000"/>
                              <a:lumOff val="25000"/>
                            </a:schemeClr>
                          </a:solidFill>
                          <a:latin typeface="Calibri"/>
                        </a:rPr>
                        <a:t>Pat Robles-Friebert</a:t>
                      </a:r>
                    </a:p>
                    <a:p>
                      <a:pPr algn="l" fontAlgn="b"/>
                      <a:r>
                        <a:rPr lang="en-US" sz="2400" b="0" i="0" u="none" strike="noStrike" dirty="0" smtClean="0">
                          <a:solidFill>
                            <a:srgbClr val="000000"/>
                          </a:solidFill>
                          <a:latin typeface="Calibri"/>
                          <a:hlinkClick r:id="rId4"/>
                        </a:rPr>
                        <a:t>patf@inceptia.org</a:t>
                      </a:r>
                      <a:endParaRPr lang="en-US" sz="2400" b="0" i="0" u="none" strike="noStrike" dirty="0">
                        <a:solidFill>
                          <a:srgbClr val="000000"/>
                        </a:solidFill>
                        <a:latin typeface="Calibri"/>
                      </a:endParaRPr>
                    </a:p>
                  </a:txBody>
                  <a:tcPr marL="9525" marR="9525" marT="9525" marB="0" anchor="b"/>
                </a:tc>
              </a:tr>
              <a:tr h="759387">
                <a:tc>
                  <a:txBody>
                    <a:bodyPr/>
                    <a:lstStyle/>
                    <a:p>
                      <a:endParaRPr lang="en-US" dirty="0">
                        <a:solidFill>
                          <a:schemeClr val="tx1">
                            <a:lumMod val="75000"/>
                            <a:lumOff val="25000"/>
                          </a:schemeClr>
                        </a:solidFill>
                      </a:endParaRPr>
                    </a:p>
                  </a:txBody>
                  <a:tcPr/>
                </a:tc>
                <a:tc>
                  <a:txBody>
                    <a:bodyPr/>
                    <a:lstStyle/>
                    <a:p>
                      <a:pPr algn="l" fontAlgn="b"/>
                      <a:r>
                        <a:rPr lang="en-US" sz="2400" b="1" i="0" u="none" strike="noStrike" dirty="0" smtClean="0">
                          <a:solidFill>
                            <a:schemeClr val="tx1">
                              <a:lumMod val="75000"/>
                              <a:lumOff val="25000"/>
                            </a:schemeClr>
                          </a:solidFill>
                          <a:latin typeface="Calibri"/>
                        </a:rPr>
                        <a:t>Javier Labrador</a:t>
                      </a:r>
                    </a:p>
                    <a:p>
                      <a:pPr algn="l" fontAlgn="b"/>
                      <a:r>
                        <a:rPr lang="en-US" sz="2400" b="0" i="0" u="none" strike="noStrike" dirty="0" smtClean="0">
                          <a:solidFill>
                            <a:schemeClr val="tx1">
                              <a:lumMod val="75000"/>
                              <a:lumOff val="25000"/>
                            </a:schemeClr>
                          </a:solidFill>
                          <a:latin typeface="Calibri"/>
                          <a:hlinkClick r:id="rId5"/>
                        </a:rPr>
                        <a:t>jlabrador@ecmc.org</a:t>
                      </a:r>
                      <a:endParaRPr lang="en-US" sz="2400" b="0" i="0" u="none" strike="noStrike" dirty="0" smtClean="0">
                        <a:solidFill>
                          <a:schemeClr val="tx1">
                            <a:lumMod val="75000"/>
                            <a:lumOff val="25000"/>
                          </a:schemeClr>
                        </a:solidFill>
                        <a:latin typeface="Calibri"/>
                      </a:endParaRPr>
                    </a:p>
                  </a:txBody>
                  <a:tcPr marL="9525" marR="9525" marT="9525" marB="0" anchor="b"/>
                </a:tc>
              </a:tr>
              <a:tr h="693639">
                <a:tc>
                  <a:txBody>
                    <a:bodyPr/>
                    <a:lstStyle/>
                    <a:p>
                      <a:endParaRPr lang="en-US" dirty="0"/>
                    </a:p>
                    <a:p>
                      <a:endParaRPr lang="en-US" dirty="0"/>
                    </a:p>
                    <a:p>
                      <a:endParaRPr lang="en-US" dirty="0"/>
                    </a:p>
                  </a:txBody>
                  <a:tcPr/>
                </a:tc>
                <a:tc>
                  <a:txBody>
                    <a:bodyPr/>
                    <a:lstStyle/>
                    <a:p>
                      <a:pPr algn="l" fontAlgn="b"/>
                      <a:r>
                        <a:rPr lang="en-US" sz="2400" b="1" i="0" u="none" strike="noStrike" dirty="0" smtClean="0">
                          <a:solidFill>
                            <a:srgbClr val="000000"/>
                          </a:solidFill>
                          <a:latin typeface="Calibri"/>
                        </a:rPr>
                        <a:t>Lynne Garcia</a:t>
                      </a:r>
                    </a:p>
                    <a:p>
                      <a:pPr marL="0" marR="0" indent="0" algn="l" defTabSz="914400" rtl="0" eaLnBrk="1" fontAlgn="b" latinLnBrk="0" hangingPunct="1">
                        <a:lnSpc>
                          <a:spcPct val="100000"/>
                        </a:lnSpc>
                        <a:spcBef>
                          <a:spcPts val="0"/>
                        </a:spcBef>
                        <a:spcAft>
                          <a:spcPts val="0"/>
                        </a:spcAft>
                        <a:buClrTx/>
                        <a:buSzTx/>
                        <a:buFontTx/>
                        <a:buNone/>
                        <a:tabLst/>
                        <a:defRPr/>
                      </a:pPr>
                      <a:r>
                        <a:rPr lang="en-US" sz="2400" u="sng" kern="1200" dirty="0" smtClean="0">
                          <a:solidFill>
                            <a:schemeClr val="tx1"/>
                          </a:solidFill>
                          <a:effectLst/>
                          <a:latin typeface="+mn-lt"/>
                          <a:ea typeface="+mn-ea"/>
                          <a:cs typeface="+mn-cs"/>
                          <a:hlinkClick r:id="rId6"/>
                        </a:rPr>
                        <a:t>lyngarcia@cci.edu</a:t>
                      </a:r>
                      <a:endParaRPr lang="en-US" sz="2400" kern="1200" dirty="0" smtClean="0">
                        <a:solidFill>
                          <a:schemeClr val="tx1"/>
                        </a:solidFill>
                        <a:effectLst/>
                        <a:latin typeface="+mn-lt"/>
                        <a:ea typeface="+mn-ea"/>
                        <a:cs typeface="+mn-cs"/>
                      </a:endParaRPr>
                    </a:p>
                    <a:p>
                      <a:pPr algn="l" fontAlgn="b"/>
                      <a:endParaRPr lang="en-US" sz="2400" b="1" i="0" u="none" strike="noStrike" dirty="0">
                        <a:solidFill>
                          <a:srgbClr val="000000"/>
                        </a:solidFill>
                        <a:latin typeface="Calibri"/>
                      </a:endParaRPr>
                    </a:p>
                  </a:txBody>
                  <a:tcPr marL="9525" marR="9525" marT="9525" marB="0" anchor="b"/>
                </a:tc>
              </a:tr>
              <a:tr h="1442720">
                <a:tc gridSpan="2">
                  <a:txBody>
                    <a:bodyPr/>
                    <a:lstStyle/>
                    <a:p>
                      <a:pPr algn="l" fontAlgn="b"/>
                      <a:endParaRPr lang="en-US" sz="2400" b="1" i="0" u="none" strike="noStrike" dirty="0" smtClean="0">
                        <a:solidFill>
                          <a:srgbClr val="000000"/>
                        </a:solidFill>
                        <a:latin typeface="+mn-lt"/>
                      </a:endParaRPr>
                    </a:p>
                    <a:p>
                      <a:pPr algn="l" fontAlgn="b"/>
                      <a:r>
                        <a:rPr lang="en-US" sz="2400" b="1" i="0" u="none" strike="noStrike" dirty="0" smtClean="0">
                          <a:solidFill>
                            <a:srgbClr val="000000"/>
                          </a:solidFill>
                          <a:latin typeface="+mn-lt"/>
                        </a:rPr>
                        <a:t>Special thanks to the presenters,</a:t>
                      </a:r>
                      <a:r>
                        <a:rPr lang="en-US" sz="2400" b="1" i="0" u="none" strike="noStrike" baseline="0" dirty="0" smtClean="0">
                          <a:solidFill>
                            <a:srgbClr val="000000"/>
                          </a:solidFill>
                          <a:latin typeface="+mn-lt"/>
                        </a:rPr>
                        <a:t> along with the Inceptia and ECMC internal teams, for their contributions to content!</a:t>
                      </a:r>
                      <a:endParaRPr lang="en-US" sz="2400" b="1" i="0" u="none" strike="noStrike" dirty="0">
                        <a:solidFill>
                          <a:srgbClr val="000000"/>
                        </a:solidFill>
                        <a:latin typeface="+mn-lt"/>
                      </a:endParaRPr>
                    </a:p>
                  </a:txBody>
                  <a:tcPr/>
                </a:tc>
                <a:tc hMerge="1">
                  <a:txBody>
                    <a:bodyPr/>
                    <a:lstStyle/>
                    <a:p>
                      <a:pPr algn="l" fontAlgn="b"/>
                      <a:endParaRPr lang="en-US" sz="1800" b="0" i="0" u="none" strike="noStrike" dirty="0">
                        <a:solidFill>
                          <a:srgbClr val="000000"/>
                        </a:solidFill>
                        <a:latin typeface="Calibri"/>
                      </a:endParaRPr>
                    </a:p>
                  </a:txBody>
                  <a:tcPr marL="9525" marR="9525" marT="9525" marB="0" anchor="b"/>
                </a:tc>
              </a:tr>
            </a:tbl>
          </a:graphicData>
        </a:graphic>
      </p:graphicFrame>
      <p:pic>
        <p:nvPicPr>
          <p:cNvPr id="16" name="Picture 2" descr="image003"/>
          <p:cNvPicPr>
            <a:picLocks noChangeAspect="1" noChangeArrowheads="1"/>
          </p:cNvPicPr>
          <p:nvPr/>
        </p:nvPicPr>
        <p:blipFill>
          <a:blip r:embed="rId7" cstate="print"/>
          <a:srcRect/>
          <a:stretch>
            <a:fillRect/>
          </a:stretch>
        </p:blipFill>
        <p:spPr bwMode="auto">
          <a:xfrm>
            <a:off x="533400" y="2202305"/>
            <a:ext cx="2105526" cy="533400"/>
          </a:xfrm>
          <a:prstGeom prst="rect">
            <a:avLst/>
          </a:prstGeom>
          <a:noFill/>
          <a:ln w="9525">
            <a:noFill/>
            <a:miter lim="800000"/>
            <a:headEnd/>
            <a:tailEnd/>
          </a:ln>
        </p:spPr>
      </p:pic>
      <p:pic>
        <p:nvPicPr>
          <p:cNvPr id="10" name="Picture 9" descr="http://www.cci.edu/images/logo.gif">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533400" y="3810000"/>
            <a:ext cx="2390775" cy="495300"/>
          </a:xfrm>
          <a:prstGeom prst="rect">
            <a:avLst/>
          </a:prstGeom>
          <a:noFill/>
          <a:ln>
            <a:noFill/>
          </a:ln>
        </p:spPr>
      </p:pic>
      <p:sp>
        <p:nvSpPr>
          <p:cNvPr id="4" name="Footer Placeholder 3"/>
          <p:cNvSpPr>
            <a:spLocks noGrp="1"/>
          </p:cNvSpPr>
          <p:nvPr>
            <p:ph type="ftr" sz="quarter" idx="11"/>
          </p:nvPr>
        </p:nvSpPr>
        <p:spPr>
          <a:xfrm>
            <a:off x="2209800" y="6324600"/>
            <a:ext cx="4433637" cy="396875"/>
          </a:xfrm>
        </p:spPr>
        <p:txBody>
          <a:bodyPr/>
          <a:lstStyle/>
          <a:p>
            <a:r>
              <a:rPr lang="en-US" dirty="0" smtClean="0"/>
              <a:t>CASFAA Pre-Conference Proprietary Segmental Workshop 2013</a:t>
            </a:r>
            <a:endParaRPr lang="en-US" dirty="0"/>
          </a:p>
        </p:txBody>
      </p:sp>
      <p:pic>
        <p:nvPicPr>
          <p:cNvPr id="12" name="Picture 11"/>
          <p:cNvPicPr>
            <a:picLocks noChangeAspect="1" noChangeArrowheads="1"/>
          </p:cNvPicPr>
          <p:nvPr/>
        </p:nvPicPr>
        <p:blipFill>
          <a:blip r:embed="rId10" cstate="print"/>
          <a:srcRect/>
          <a:stretch>
            <a:fillRect/>
          </a:stretch>
        </p:blipFill>
        <p:spPr bwMode="auto">
          <a:xfrm>
            <a:off x="696998" y="3110460"/>
            <a:ext cx="1778330" cy="457200"/>
          </a:xfrm>
          <a:prstGeom prst="rect">
            <a:avLst/>
          </a:prstGeom>
          <a:noFill/>
          <a:ln w="1">
            <a:noFill/>
            <a:miter lim="800000"/>
            <a:headEnd/>
            <a:tailEnd type="none" w="med" len="me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914400"/>
          </a:xfrm>
        </p:spPr>
        <p:txBody>
          <a:bodyPr>
            <a:normAutofit/>
          </a:bodyPr>
          <a:lstStyle/>
          <a:p>
            <a:r>
              <a:rPr lang="en-US" sz="4000" b="1" dirty="0" smtClean="0">
                <a:solidFill>
                  <a:schemeClr val="tx2"/>
                </a:solidFill>
              </a:rPr>
              <a:t>What is financial literacy?</a:t>
            </a:r>
            <a:endParaRPr lang="en-US" sz="4000" b="1" dirty="0">
              <a:solidFill>
                <a:schemeClr val="tx2"/>
              </a:solidFill>
            </a:endParaRPr>
          </a:p>
        </p:txBody>
      </p:sp>
      <p:sp>
        <p:nvSpPr>
          <p:cNvPr id="3" name="Content Placeholder 2"/>
          <p:cNvSpPr>
            <a:spLocks noGrp="1"/>
          </p:cNvSpPr>
          <p:nvPr>
            <p:ph idx="1"/>
          </p:nvPr>
        </p:nvSpPr>
        <p:spPr>
          <a:xfrm>
            <a:off x="457200" y="2133600"/>
            <a:ext cx="8229600" cy="3992563"/>
          </a:xfrm>
        </p:spPr>
        <p:txBody>
          <a:bodyPr>
            <a:normAutofit/>
          </a:bodyPr>
          <a:lstStyle/>
          <a:p>
            <a:pPr>
              <a:buClr>
                <a:schemeClr val="tx2"/>
              </a:buClr>
            </a:pPr>
            <a:r>
              <a:rPr lang="en-US" dirty="0" smtClean="0"/>
              <a:t>Aptitude for understanding finance</a:t>
            </a:r>
          </a:p>
          <a:p>
            <a:pPr>
              <a:buClr>
                <a:schemeClr val="tx2"/>
              </a:buClr>
            </a:pPr>
            <a:r>
              <a:rPr lang="en-US" dirty="0" smtClean="0"/>
              <a:t>Ability to make informed, effective decisions about finances</a:t>
            </a:r>
          </a:p>
          <a:p>
            <a:pPr>
              <a:buClr>
                <a:schemeClr val="tx2"/>
              </a:buClr>
            </a:pPr>
            <a:r>
              <a:rPr lang="en-US" dirty="0" smtClean="0"/>
              <a:t>Knowledge of personal finances</a:t>
            </a:r>
          </a:p>
          <a:p>
            <a:pPr lvl="1">
              <a:buClr>
                <a:srgbClr val="FFCC00"/>
              </a:buClr>
              <a:buFont typeface="Wingdings" pitchFamily="2" charset="2"/>
              <a:buChar char="§"/>
            </a:pPr>
            <a:r>
              <a:rPr lang="en-US" sz="2400" dirty="0" smtClean="0">
                <a:solidFill>
                  <a:schemeClr val="tx1">
                    <a:lumMod val="65000"/>
                    <a:lumOff val="35000"/>
                  </a:schemeClr>
                </a:solidFill>
              </a:rPr>
              <a:t>Budgeting	</a:t>
            </a:r>
            <a:r>
              <a:rPr lang="en-US" sz="2400" dirty="0">
                <a:solidFill>
                  <a:schemeClr val="tx1">
                    <a:lumMod val="65000"/>
                    <a:lumOff val="35000"/>
                  </a:schemeClr>
                </a:solidFill>
              </a:rPr>
              <a:t>	</a:t>
            </a:r>
            <a:r>
              <a:rPr lang="en-US" sz="2400" dirty="0" smtClean="0">
                <a:solidFill>
                  <a:schemeClr val="tx1">
                    <a:lumMod val="65000"/>
                    <a:lumOff val="35000"/>
                  </a:schemeClr>
                </a:solidFill>
              </a:rPr>
              <a:t>	</a:t>
            </a:r>
            <a:r>
              <a:rPr lang="en-US" sz="2400" dirty="0" smtClean="0">
                <a:solidFill>
                  <a:srgbClr val="FFCC00"/>
                </a:solidFill>
              </a:rPr>
              <a:t>▪</a:t>
            </a:r>
            <a:r>
              <a:rPr lang="en-US" sz="2400" dirty="0" smtClean="0">
                <a:solidFill>
                  <a:schemeClr val="tx1">
                    <a:lumMod val="65000"/>
                    <a:lumOff val="35000"/>
                  </a:schemeClr>
                </a:solidFill>
              </a:rPr>
              <a:t> Banking basics</a:t>
            </a:r>
          </a:p>
          <a:p>
            <a:pPr lvl="1">
              <a:buClr>
                <a:srgbClr val="FFCC00"/>
              </a:buClr>
              <a:buFont typeface="Wingdings" pitchFamily="2" charset="2"/>
              <a:buChar char="§"/>
            </a:pPr>
            <a:r>
              <a:rPr lang="en-US" sz="2400" dirty="0" smtClean="0">
                <a:solidFill>
                  <a:schemeClr val="tx1">
                    <a:lumMod val="65000"/>
                    <a:lumOff val="35000"/>
                  </a:schemeClr>
                </a:solidFill>
              </a:rPr>
              <a:t>Managing credit cards		</a:t>
            </a:r>
            <a:r>
              <a:rPr lang="en-US" sz="2400" dirty="0" smtClean="0">
                <a:solidFill>
                  <a:srgbClr val="FFCC00"/>
                </a:solidFill>
              </a:rPr>
              <a:t>▪</a:t>
            </a:r>
            <a:r>
              <a:rPr lang="en-US" sz="2400" dirty="0" smtClean="0">
                <a:solidFill>
                  <a:schemeClr val="tx1">
                    <a:lumMod val="65000"/>
                    <a:lumOff val="35000"/>
                  </a:schemeClr>
                </a:solidFill>
              </a:rPr>
              <a:t> Student loan</a:t>
            </a:r>
          </a:p>
          <a:p>
            <a:pPr lvl="1" defTabSz="1076325">
              <a:buClr>
                <a:srgbClr val="FFCC00"/>
              </a:buClr>
              <a:buFont typeface="Wingdings" pitchFamily="2" charset="2"/>
              <a:buChar char="§"/>
            </a:pPr>
            <a:r>
              <a:rPr lang="en-US" sz="2400" dirty="0" smtClean="0">
                <a:solidFill>
                  <a:schemeClr val="tx1">
                    <a:lumMod val="65000"/>
                    <a:lumOff val="35000"/>
                  </a:schemeClr>
                </a:solidFill>
              </a:rPr>
              <a:t>Understanding a paycheck	</a:t>
            </a:r>
          </a:p>
          <a:p>
            <a:endParaRPr lang="en-US" dirty="0"/>
          </a:p>
        </p:txBody>
      </p:sp>
      <p:sp>
        <p:nvSpPr>
          <p:cNvPr id="4" name="Footer Placeholder 3"/>
          <p:cNvSpPr>
            <a:spLocks noGrp="1"/>
          </p:cNvSpPr>
          <p:nvPr>
            <p:ph type="ftr" sz="quarter" idx="11"/>
          </p:nvPr>
        </p:nvSpPr>
        <p:spPr>
          <a:xfrm>
            <a:off x="2649511" y="6172200"/>
            <a:ext cx="4191000" cy="501650"/>
          </a:xfrm>
        </p:spPr>
        <p:txBody>
          <a:bodyPr/>
          <a:lstStyle/>
          <a:p>
            <a:r>
              <a:rPr lang="en-US" dirty="0" smtClean="0"/>
              <a:t>CASFAA Pre-Conference Proprietary Segmental Workshop 2013</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6858000" y="0"/>
            <a:ext cx="2286000" cy="11093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19400"/>
            <a:ext cx="8229600" cy="3382963"/>
          </a:xfrm>
        </p:spPr>
        <p:txBody>
          <a:bodyPr>
            <a:normAutofit/>
          </a:bodyPr>
          <a:lstStyle/>
          <a:p>
            <a:pPr marL="0" indent="0" algn="ctr">
              <a:buClr>
                <a:srgbClr val="FFCC00"/>
              </a:buClr>
              <a:buNone/>
            </a:pPr>
            <a:r>
              <a:rPr lang="en-US" sz="3600" b="1" dirty="0" smtClean="0">
                <a:solidFill>
                  <a:schemeClr val="tx2"/>
                </a:solidFill>
              </a:rPr>
              <a:t>Which </a:t>
            </a:r>
            <a:r>
              <a:rPr lang="en-US" sz="3600" b="1" dirty="0">
                <a:solidFill>
                  <a:schemeClr val="tx2"/>
                </a:solidFill>
              </a:rPr>
              <a:t>financial education delivery method works (would work) best </a:t>
            </a:r>
            <a:endParaRPr lang="en-US" sz="3600" b="1" dirty="0" smtClean="0">
              <a:solidFill>
                <a:schemeClr val="tx2"/>
              </a:solidFill>
            </a:endParaRPr>
          </a:p>
          <a:p>
            <a:pPr marL="0" indent="0" algn="ctr">
              <a:buClr>
                <a:srgbClr val="FFCC00"/>
              </a:buClr>
              <a:buNone/>
            </a:pPr>
            <a:r>
              <a:rPr lang="en-US" sz="3600" b="1" dirty="0" smtClean="0">
                <a:solidFill>
                  <a:schemeClr val="tx2"/>
                </a:solidFill>
              </a:rPr>
              <a:t>on </a:t>
            </a:r>
            <a:r>
              <a:rPr lang="en-US" sz="3600" b="1" dirty="0">
                <a:solidFill>
                  <a:schemeClr val="tx2"/>
                </a:solidFill>
              </a:rPr>
              <a:t>your campus?</a:t>
            </a:r>
            <a:endParaRPr lang="en-US" sz="3600" dirty="0"/>
          </a:p>
        </p:txBody>
      </p:sp>
      <p:sp>
        <p:nvSpPr>
          <p:cNvPr id="5" name="Footer Placeholder 4"/>
          <p:cNvSpPr>
            <a:spLocks noGrp="1"/>
          </p:cNvSpPr>
          <p:nvPr>
            <p:ph type="ftr" sz="quarter" idx="11"/>
          </p:nvPr>
        </p:nvSpPr>
        <p:spPr>
          <a:xfrm>
            <a:off x="2438400" y="6248400"/>
            <a:ext cx="4191000" cy="441325"/>
          </a:xfrm>
        </p:spPr>
        <p:txBody>
          <a:bodyPr/>
          <a:lstStyle/>
          <a:p>
            <a:r>
              <a:rPr lang="en-US" dirty="0"/>
              <a:t>CASFAA Pre-Conference Proprietary Segmental Workshop 2013</a:t>
            </a:r>
          </a:p>
        </p:txBody>
      </p:sp>
      <p:pic>
        <p:nvPicPr>
          <p:cNvPr id="6" name="Picture 2"/>
          <p:cNvPicPr>
            <a:picLocks noChangeAspect="1" noChangeArrowheads="1"/>
          </p:cNvPicPr>
          <p:nvPr/>
        </p:nvPicPr>
        <p:blipFill>
          <a:blip r:embed="rId3" cstate="print"/>
          <a:srcRect/>
          <a:stretch>
            <a:fillRect/>
          </a:stretch>
        </p:blipFill>
        <p:spPr bwMode="auto">
          <a:xfrm>
            <a:off x="6858000" y="0"/>
            <a:ext cx="2286000" cy="1109382"/>
          </a:xfrm>
          <a:prstGeom prst="rect">
            <a:avLst/>
          </a:prstGeom>
          <a:noFill/>
          <a:ln w="9525">
            <a:noFill/>
            <a:miter lim="800000"/>
            <a:headEnd/>
            <a:tailEnd/>
          </a:ln>
          <a:effectLst/>
        </p:spPr>
      </p:pic>
    </p:spTree>
    <p:extLst>
      <p:ext uri="{BB962C8B-B14F-4D97-AF65-F5344CB8AC3E}">
        <p14:creationId xmlns:p14="http://schemas.microsoft.com/office/powerpoint/2010/main" val="1108788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14707"/>
            <a:ext cx="6324600" cy="1143000"/>
          </a:xfrm>
        </p:spPr>
        <p:txBody>
          <a:bodyPr>
            <a:noAutofit/>
          </a:bodyPr>
          <a:lstStyle/>
          <a:p>
            <a:r>
              <a:rPr lang="en-US" sz="3200" b="1" dirty="0" smtClean="0">
                <a:solidFill>
                  <a:schemeClr val="tx2"/>
                </a:solidFill>
              </a:rPr>
              <a:t>Which financial education delivery method works (would work) best on your campus?</a:t>
            </a:r>
            <a:endParaRPr lang="en-US" sz="3200" b="1" dirty="0">
              <a:solidFill>
                <a:schemeClr val="tx2"/>
              </a:solidFill>
            </a:endParaRPr>
          </a:p>
        </p:txBody>
      </p:sp>
      <p:sp>
        <p:nvSpPr>
          <p:cNvPr id="3" name="Content Placeholder 2"/>
          <p:cNvSpPr>
            <a:spLocks noGrp="1"/>
          </p:cNvSpPr>
          <p:nvPr>
            <p:ph idx="1"/>
          </p:nvPr>
        </p:nvSpPr>
        <p:spPr>
          <a:xfrm>
            <a:off x="457200" y="2057400"/>
            <a:ext cx="8229600" cy="4144963"/>
          </a:xfrm>
        </p:spPr>
        <p:txBody>
          <a:bodyPr/>
          <a:lstStyle/>
          <a:p>
            <a:pPr>
              <a:buClr>
                <a:srgbClr val="FFCC00"/>
              </a:buClr>
              <a:buFont typeface="Wingdings" pitchFamily="2" charset="2"/>
              <a:buChar char="§"/>
            </a:pPr>
            <a:r>
              <a:rPr lang="en-US" dirty="0" smtClean="0"/>
              <a:t>Website Links</a:t>
            </a:r>
          </a:p>
          <a:p>
            <a:pPr>
              <a:buClr>
                <a:srgbClr val="FFCC00"/>
              </a:buClr>
              <a:buFont typeface="Wingdings" pitchFamily="2" charset="2"/>
              <a:buChar char="§"/>
            </a:pPr>
            <a:r>
              <a:rPr lang="en-US" dirty="0" smtClean="0"/>
              <a:t>Email/E-Newsletters</a:t>
            </a:r>
          </a:p>
          <a:p>
            <a:pPr>
              <a:buClr>
                <a:srgbClr val="FFCC00"/>
              </a:buClr>
              <a:buFont typeface="Wingdings" pitchFamily="2" charset="2"/>
              <a:buChar char="§"/>
            </a:pPr>
            <a:r>
              <a:rPr lang="en-US" dirty="0" smtClean="0"/>
              <a:t>Group Workshops</a:t>
            </a:r>
          </a:p>
          <a:p>
            <a:pPr>
              <a:buClr>
                <a:srgbClr val="FFCC00"/>
              </a:buClr>
              <a:buFont typeface="Wingdings" pitchFamily="2" charset="2"/>
              <a:buChar char="§"/>
            </a:pPr>
            <a:r>
              <a:rPr lang="en-US" dirty="0" smtClean="0"/>
              <a:t>For-credit courses</a:t>
            </a:r>
          </a:p>
          <a:p>
            <a:pPr>
              <a:buClr>
                <a:srgbClr val="FFCC00"/>
              </a:buClr>
              <a:buFont typeface="Wingdings" pitchFamily="2" charset="2"/>
              <a:buChar char="§"/>
            </a:pPr>
            <a:r>
              <a:rPr lang="en-US" dirty="0" smtClean="0"/>
              <a:t>One-on-one Sessions</a:t>
            </a:r>
          </a:p>
          <a:p>
            <a:pPr>
              <a:buClr>
                <a:srgbClr val="FFCC00"/>
              </a:buClr>
              <a:buFont typeface="Wingdings" pitchFamily="2" charset="2"/>
              <a:buChar char="§"/>
            </a:pPr>
            <a:r>
              <a:rPr lang="en-US" dirty="0" smtClean="0"/>
              <a:t>Online Education/Gaming</a:t>
            </a:r>
          </a:p>
          <a:p>
            <a:pPr>
              <a:buClr>
                <a:srgbClr val="FFCC00"/>
              </a:buClr>
              <a:buFont typeface="Wingdings" pitchFamily="2" charset="2"/>
              <a:buChar char="§"/>
            </a:pPr>
            <a:r>
              <a:rPr lang="en-US" dirty="0" smtClean="0"/>
              <a:t>Other</a:t>
            </a:r>
          </a:p>
          <a:p>
            <a:pPr>
              <a:buClr>
                <a:srgbClr val="FFCC00"/>
              </a:buClr>
              <a:buFont typeface="Wingdings" pitchFamily="2" charset="2"/>
              <a:buChar char="§"/>
            </a:pPr>
            <a:endParaRPr lang="en-US" dirty="0"/>
          </a:p>
        </p:txBody>
      </p:sp>
      <p:sp>
        <p:nvSpPr>
          <p:cNvPr id="5" name="Footer Placeholder 4"/>
          <p:cNvSpPr>
            <a:spLocks noGrp="1"/>
          </p:cNvSpPr>
          <p:nvPr>
            <p:ph type="ftr" sz="quarter" idx="11"/>
          </p:nvPr>
        </p:nvSpPr>
        <p:spPr>
          <a:xfrm>
            <a:off x="2438400" y="6248400"/>
            <a:ext cx="4191000" cy="441325"/>
          </a:xfrm>
        </p:spPr>
        <p:txBody>
          <a:bodyPr/>
          <a:lstStyle/>
          <a:p>
            <a:r>
              <a:rPr lang="en-US" dirty="0"/>
              <a:t>CASFAA Pre-Conference Proprietary Segmental Workshop 2013</a:t>
            </a:r>
          </a:p>
        </p:txBody>
      </p:sp>
      <p:pic>
        <p:nvPicPr>
          <p:cNvPr id="6" name="Picture 2"/>
          <p:cNvPicPr>
            <a:picLocks noChangeAspect="1" noChangeArrowheads="1"/>
          </p:cNvPicPr>
          <p:nvPr/>
        </p:nvPicPr>
        <p:blipFill>
          <a:blip r:embed="rId3" cstate="print"/>
          <a:srcRect/>
          <a:stretch>
            <a:fillRect/>
          </a:stretch>
        </p:blipFill>
        <p:spPr bwMode="auto">
          <a:xfrm>
            <a:off x="6858000" y="0"/>
            <a:ext cx="2286000" cy="1109382"/>
          </a:xfrm>
          <a:prstGeom prst="rect">
            <a:avLst/>
          </a:prstGeom>
          <a:noFill/>
          <a:ln w="9525">
            <a:noFill/>
            <a:miter lim="800000"/>
            <a:headEnd/>
            <a:tailEnd/>
          </a:ln>
          <a:effectLst/>
        </p:spPr>
      </p:pic>
    </p:spTree>
    <p:extLst>
      <p:ext uri="{BB962C8B-B14F-4D97-AF65-F5344CB8AC3E}">
        <p14:creationId xmlns:p14="http://schemas.microsoft.com/office/powerpoint/2010/main" val="1975097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914400"/>
          </a:xfrm>
        </p:spPr>
        <p:txBody>
          <a:bodyPr>
            <a:normAutofit fontScale="90000"/>
          </a:bodyPr>
          <a:lstStyle/>
          <a:p>
            <a:r>
              <a:rPr lang="en-US" sz="4000" b="1" dirty="0" smtClean="0">
                <a:solidFill>
                  <a:schemeClr val="tx2"/>
                </a:solidFill>
              </a:rPr>
              <a:t>Making the Case – </a:t>
            </a:r>
            <a:br>
              <a:rPr lang="en-US" sz="4000" b="1" dirty="0" smtClean="0">
                <a:solidFill>
                  <a:schemeClr val="tx2"/>
                </a:solidFill>
              </a:rPr>
            </a:br>
            <a:r>
              <a:rPr lang="en-US" sz="4000" b="1" dirty="0" smtClean="0">
                <a:solidFill>
                  <a:schemeClr val="accent2"/>
                </a:solidFill>
              </a:rPr>
              <a:t>Rise in 3-Year Cohort Default Rates</a:t>
            </a:r>
            <a:br>
              <a:rPr lang="en-US" sz="4000" b="1" dirty="0" smtClean="0">
                <a:solidFill>
                  <a:schemeClr val="accent2"/>
                </a:solidFill>
              </a:rPr>
            </a:br>
            <a:endParaRPr lang="en-US" sz="4000" b="1" dirty="0">
              <a:solidFill>
                <a:schemeClr val="accent2"/>
              </a:solidFill>
            </a:endParaRPr>
          </a:p>
        </p:txBody>
      </p:sp>
      <p:sp>
        <p:nvSpPr>
          <p:cNvPr id="4" name="Footer Placeholder 3"/>
          <p:cNvSpPr>
            <a:spLocks noGrp="1"/>
          </p:cNvSpPr>
          <p:nvPr>
            <p:ph type="ftr" sz="quarter" idx="11"/>
          </p:nvPr>
        </p:nvSpPr>
        <p:spPr>
          <a:xfrm>
            <a:off x="2286000" y="6324600"/>
            <a:ext cx="4267200" cy="396875"/>
          </a:xfrm>
        </p:spPr>
        <p:txBody>
          <a:bodyPr/>
          <a:lstStyle/>
          <a:p>
            <a:r>
              <a:rPr lang="en-US" dirty="0"/>
              <a:t>CASFAA Pre-Conference Proprietary Segmental Workshop 2013</a:t>
            </a:r>
          </a:p>
        </p:txBody>
      </p:sp>
      <p:pic>
        <p:nvPicPr>
          <p:cNvPr id="5" name="Picture 2"/>
          <p:cNvPicPr>
            <a:picLocks noChangeAspect="1" noChangeArrowheads="1"/>
          </p:cNvPicPr>
          <p:nvPr/>
        </p:nvPicPr>
        <p:blipFill>
          <a:blip r:embed="rId3" cstate="print"/>
          <a:srcRect/>
          <a:stretch>
            <a:fillRect/>
          </a:stretch>
        </p:blipFill>
        <p:spPr bwMode="auto">
          <a:xfrm>
            <a:off x="6858000" y="0"/>
            <a:ext cx="2286000" cy="1109382"/>
          </a:xfrm>
          <a:prstGeom prst="rect">
            <a:avLst/>
          </a:prstGeom>
          <a:noFill/>
          <a:ln w="9525">
            <a:noFill/>
            <a:miter lim="800000"/>
            <a:headEnd/>
            <a:tailEnd/>
          </a:ln>
          <a:effectLst/>
        </p:spPr>
      </p:pic>
      <p:sp>
        <p:nvSpPr>
          <p:cNvPr id="10" name="TextBox 9"/>
          <p:cNvSpPr txBox="1"/>
          <p:nvPr/>
        </p:nvSpPr>
        <p:spPr>
          <a:xfrm>
            <a:off x="2324100" y="6174685"/>
            <a:ext cx="4495800" cy="530915"/>
          </a:xfrm>
          <a:prstGeom prst="rect">
            <a:avLst/>
          </a:prstGeom>
          <a:noFill/>
        </p:spPr>
        <p:txBody>
          <a:bodyPr wrap="square" rtlCol="0">
            <a:spAutoFit/>
          </a:bodyPr>
          <a:lstStyle/>
          <a:p>
            <a:pPr algn="ctr"/>
            <a:r>
              <a:rPr lang="en-US" sz="1050" dirty="0" smtClean="0">
                <a:latin typeface="Arial" pitchFamily="34" charset="0"/>
                <a:cs typeface="Arial" pitchFamily="34" charset="0"/>
              </a:rPr>
              <a:t>Source: Department of Education official cohort default rates </a:t>
            </a:r>
            <a:endParaRPr lang="en-US" sz="1050" dirty="0">
              <a:latin typeface="Arial" pitchFamily="34" charset="0"/>
              <a:cs typeface="Arial" pitchFamily="34" charset="0"/>
            </a:endParaRPr>
          </a:p>
          <a:p>
            <a:endParaRPr lang="en-US" dirty="0">
              <a:latin typeface="Arial" pitchFamily="34" charset="0"/>
              <a:cs typeface="Arial" pitchFamily="34" charset="0"/>
            </a:endParaRPr>
          </a:p>
        </p:txBody>
      </p:sp>
      <p:graphicFrame>
        <p:nvGraphicFramePr>
          <p:cNvPr id="3" name="Chart 2"/>
          <p:cNvGraphicFramePr/>
          <p:nvPr>
            <p:extLst>
              <p:ext uri="{D42A27DB-BD31-4B8C-83A1-F6EECF244321}">
                <p14:modId xmlns:p14="http://schemas.microsoft.com/office/powerpoint/2010/main" val="622315371"/>
              </p:ext>
            </p:extLst>
          </p:nvPr>
        </p:nvGraphicFramePr>
        <p:xfrm>
          <a:off x="266700" y="1981200"/>
          <a:ext cx="8610600"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92571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914400"/>
          </a:xfrm>
        </p:spPr>
        <p:txBody>
          <a:bodyPr>
            <a:normAutofit fontScale="90000"/>
          </a:bodyPr>
          <a:lstStyle/>
          <a:p>
            <a:r>
              <a:rPr lang="en-US" sz="4000" b="1" dirty="0" smtClean="0">
                <a:solidFill>
                  <a:schemeClr val="tx2"/>
                </a:solidFill>
              </a:rPr>
              <a:t>Making the Case – </a:t>
            </a:r>
            <a:r>
              <a:rPr lang="en-US" sz="4000" b="1" dirty="0" smtClean="0">
                <a:solidFill>
                  <a:schemeClr val="accent2"/>
                </a:solidFill>
              </a:rPr>
              <a:t>Lack of Financial Skills</a:t>
            </a:r>
            <a:br>
              <a:rPr lang="en-US" sz="4000" b="1" dirty="0" smtClean="0">
                <a:solidFill>
                  <a:schemeClr val="accent2"/>
                </a:solidFill>
              </a:rPr>
            </a:br>
            <a:r>
              <a:rPr lang="en-US" sz="3600" b="1" dirty="0" smtClean="0">
                <a:solidFill>
                  <a:schemeClr val="tx1">
                    <a:lumMod val="65000"/>
                    <a:lumOff val="35000"/>
                  </a:schemeClr>
                </a:solidFill>
              </a:rPr>
              <a:t>2010 State-by-State Financial Capability Survey</a:t>
            </a:r>
            <a:r>
              <a:rPr lang="en-US" sz="4000" b="1" dirty="0" smtClean="0">
                <a:solidFill>
                  <a:schemeClr val="tx1">
                    <a:lumMod val="65000"/>
                    <a:lumOff val="35000"/>
                  </a:schemeClr>
                </a:solidFill>
              </a:rPr>
              <a:t> </a:t>
            </a:r>
            <a:endParaRPr lang="en-US" sz="4000" b="1" dirty="0">
              <a:solidFill>
                <a:schemeClr val="tx1">
                  <a:lumMod val="65000"/>
                  <a:lumOff val="35000"/>
                </a:schemeClr>
              </a:solidFill>
            </a:endParaRPr>
          </a:p>
        </p:txBody>
      </p:sp>
      <p:sp>
        <p:nvSpPr>
          <p:cNvPr id="4" name="Footer Placeholder 3"/>
          <p:cNvSpPr>
            <a:spLocks noGrp="1"/>
          </p:cNvSpPr>
          <p:nvPr>
            <p:ph type="ftr" sz="quarter" idx="11"/>
          </p:nvPr>
        </p:nvSpPr>
        <p:spPr>
          <a:xfrm>
            <a:off x="2362200" y="6324600"/>
            <a:ext cx="4267200" cy="396875"/>
          </a:xfrm>
        </p:spPr>
        <p:txBody>
          <a:bodyPr/>
          <a:lstStyle/>
          <a:p>
            <a:r>
              <a:rPr lang="en-US" dirty="0" smtClean="0"/>
              <a:t>CASFAA Pre-Conference Proprietary Segmental Workshop 2013</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7010400" y="0"/>
            <a:ext cx="2133600" cy="1035423"/>
          </a:xfrm>
          <a:prstGeom prst="rect">
            <a:avLst/>
          </a:prstGeom>
          <a:noFill/>
          <a:ln w="9525">
            <a:noFill/>
            <a:miter lim="800000"/>
            <a:headEnd/>
            <a:tailEnd/>
          </a:ln>
          <a:effectLst/>
        </p:spPr>
      </p:pic>
      <p:graphicFrame>
        <p:nvGraphicFramePr>
          <p:cNvPr id="10" name="Chart 9"/>
          <p:cNvGraphicFramePr/>
          <p:nvPr>
            <p:extLst>
              <p:ext uri="{D42A27DB-BD31-4B8C-83A1-F6EECF244321}">
                <p14:modId xmlns:p14="http://schemas.microsoft.com/office/powerpoint/2010/main" val="3652548659"/>
              </p:ext>
            </p:extLst>
          </p:nvPr>
        </p:nvGraphicFramePr>
        <p:xfrm>
          <a:off x="457200" y="1905001"/>
          <a:ext cx="8229600" cy="413391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609600" y="5638800"/>
            <a:ext cx="3505200" cy="400110"/>
          </a:xfrm>
          <a:prstGeom prst="rect">
            <a:avLst/>
          </a:prstGeom>
        </p:spPr>
        <p:txBody>
          <a:bodyPr wrap="square">
            <a:spAutoFit/>
          </a:bodyPr>
          <a:lstStyle/>
          <a:p>
            <a:r>
              <a:rPr lang="en-US" sz="1000" dirty="0" smtClean="0"/>
              <a:t>Source: 2010 State-by-State Financial </a:t>
            </a:r>
            <a:r>
              <a:rPr lang="en-US" sz="1000" dirty="0"/>
              <a:t>Capability </a:t>
            </a:r>
            <a:r>
              <a:rPr lang="en-US" sz="1000" dirty="0" smtClean="0"/>
              <a:t>Survey conducted </a:t>
            </a:r>
            <a:r>
              <a:rPr lang="en-US" sz="1000" dirty="0"/>
              <a:t>by FINRA Investor Education Foundation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610600" cy="914400"/>
          </a:xfrm>
        </p:spPr>
        <p:txBody>
          <a:bodyPr>
            <a:normAutofit fontScale="90000"/>
          </a:bodyPr>
          <a:lstStyle/>
          <a:p>
            <a:r>
              <a:rPr lang="en-US" sz="4000" b="1" dirty="0" smtClean="0">
                <a:solidFill>
                  <a:schemeClr val="tx2"/>
                </a:solidFill>
              </a:rPr>
              <a:t>Making the Case – </a:t>
            </a:r>
            <a:r>
              <a:rPr lang="en-US" sz="4000" b="1" dirty="0" smtClean="0">
                <a:solidFill>
                  <a:schemeClr val="accent2"/>
                </a:solidFill>
              </a:rPr>
              <a:t>Legislative Environment</a:t>
            </a:r>
            <a:endParaRPr lang="en-US" sz="4000" b="1" dirty="0">
              <a:solidFill>
                <a:schemeClr val="accent2"/>
              </a:solidFill>
            </a:endParaRPr>
          </a:p>
        </p:txBody>
      </p:sp>
      <p:sp>
        <p:nvSpPr>
          <p:cNvPr id="3" name="Content Placeholder 2"/>
          <p:cNvSpPr>
            <a:spLocks noGrp="1"/>
          </p:cNvSpPr>
          <p:nvPr>
            <p:ph idx="1"/>
          </p:nvPr>
        </p:nvSpPr>
        <p:spPr>
          <a:xfrm>
            <a:off x="457200" y="2133600"/>
            <a:ext cx="8229600" cy="3992563"/>
          </a:xfrm>
        </p:spPr>
        <p:txBody>
          <a:bodyPr>
            <a:normAutofit/>
          </a:bodyPr>
          <a:lstStyle/>
          <a:p>
            <a:pPr marL="0" indent="0">
              <a:buClr>
                <a:schemeClr val="tx2"/>
              </a:buClr>
              <a:buNone/>
            </a:pPr>
            <a:endParaRPr lang="fr-FR" dirty="0" smtClean="0">
              <a:ea typeface="ＭＳ Ｐゴシック" pitchFamily="34" charset="-128"/>
            </a:endParaRPr>
          </a:p>
          <a:p>
            <a:pPr indent="-347472">
              <a:buClr>
                <a:schemeClr val="tx2"/>
              </a:buClr>
              <a:buFont typeface="Wingdings" pitchFamily="2" charset="2"/>
              <a:buChar char="§"/>
            </a:pPr>
            <a:r>
              <a:rPr lang="fr-FR" dirty="0" smtClean="0">
                <a:ea typeface="ＭＳ Ｐゴシック" pitchFamily="34" charset="-128"/>
              </a:rPr>
              <a:t>Changes </a:t>
            </a:r>
            <a:r>
              <a:rPr lang="fr-FR" dirty="0" smtClean="0">
                <a:ea typeface="ＭＳ Ｐゴシック" pitchFamily="34" charset="-128"/>
              </a:rPr>
              <a:t>to Cohort Default Rates (CDR)</a:t>
            </a:r>
          </a:p>
          <a:p>
            <a:pPr indent="-347472">
              <a:buClr>
                <a:schemeClr val="tx2"/>
              </a:buClr>
              <a:buFont typeface="Wingdings" pitchFamily="2" charset="2"/>
              <a:buChar char="§"/>
            </a:pPr>
            <a:r>
              <a:rPr lang="fr-FR" dirty="0" smtClean="0">
                <a:ea typeface="ＭＳ Ｐゴシック" pitchFamily="34" charset="-128"/>
              </a:rPr>
              <a:t>Initiatives by Consumer Financial Protection Bureau (CFPB</a:t>
            </a:r>
            <a:r>
              <a:rPr lang="fr-FR" dirty="0" smtClean="0">
                <a:ea typeface="ＭＳ Ｐゴシック" pitchFamily="34" charset="-128"/>
              </a:rPr>
              <a:t>)</a:t>
            </a:r>
            <a:endParaRPr lang="fr-FR" dirty="0" smtClean="0">
              <a:ea typeface="ＭＳ Ｐゴシック" pitchFamily="34" charset="-128"/>
            </a:endParaRPr>
          </a:p>
        </p:txBody>
      </p:sp>
      <p:sp>
        <p:nvSpPr>
          <p:cNvPr id="4" name="Footer Placeholder 3"/>
          <p:cNvSpPr>
            <a:spLocks noGrp="1"/>
          </p:cNvSpPr>
          <p:nvPr>
            <p:ph type="ftr" sz="quarter" idx="11"/>
          </p:nvPr>
        </p:nvSpPr>
        <p:spPr>
          <a:xfrm>
            <a:off x="2362200" y="6324600"/>
            <a:ext cx="4495800" cy="396875"/>
          </a:xfrm>
        </p:spPr>
        <p:txBody>
          <a:bodyPr/>
          <a:lstStyle/>
          <a:p>
            <a:r>
              <a:rPr lang="en-US" dirty="0" smtClean="0"/>
              <a:t>CASFAA Pre-Conference Proprietary Segmental Workshop 2013</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6858000" y="0"/>
            <a:ext cx="2286000" cy="11093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6654</TotalTime>
  <Words>1112</Words>
  <Application>Microsoft Office PowerPoint</Application>
  <PresentationFormat>On-screen Show (4:3)</PresentationFormat>
  <Paragraphs>325</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Create Successful Financial Literacy on Campus</vt:lpstr>
      <vt:lpstr>CLFE Mission</vt:lpstr>
      <vt:lpstr>2013 CLFE Member Organizations</vt:lpstr>
      <vt:lpstr>What is financial literacy?</vt:lpstr>
      <vt:lpstr>PowerPoint Presentation</vt:lpstr>
      <vt:lpstr>Which financial education delivery method works (would work) best on your campus?</vt:lpstr>
      <vt:lpstr>Making the Case –  Rise in 3-Year Cohort Default Rates </vt:lpstr>
      <vt:lpstr>Making the Case – Lack of Financial Skills 2010 State-by-State Financial Capability Survey </vt:lpstr>
      <vt:lpstr>Making the Case – Legislative Environment</vt:lpstr>
      <vt:lpstr>Making the Case – Stress and Money</vt:lpstr>
      <vt:lpstr>Making the Case – Financial Knowledge </vt:lpstr>
      <vt:lpstr>Making the Case – Students Want Help</vt:lpstr>
      <vt:lpstr>Identify Your Students’ Needs</vt:lpstr>
      <vt:lpstr>Identify Your Students’ Needs</vt:lpstr>
      <vt:lpstr>Create a Success Team</vt:lpstr>
      <vt:lpstr>Career School Organizational Chart</vt:lpstr>
      <vt:lpstr>Why They’ll Buy In</vt:lpstr>
      <vt:lpstr>Implementing Financial Literacy on Campus</vt:lpstr>
      <vt:lpstr>Planning Timeline</vt:lpstr>
      <vt:lpstr>The Proposal </vt:lpstr>
      <vt:lpstr> The Proposal </vt:lpstr>
      <vt:lpstr>     What is the best way to promote financial literacy offerings  to your students?</vt:lpstr>
      <vt:lpstr>What is the best way to promote financial literacy offerings  to your students?</vt:lpstr>
      <vt:lpstr>Marketing  - Getting Students to Attend</vt:lpstr>
      <vt:lpstr>Marketing and Promotion</vt:lpstr>
      <vt:lpstr>Find the message</vt:lpstr>
      <vt:lpstr>Example Flyer</vt:lpstr>
      <vt:lpstr>Student Participation</vt:lpstr>
      <vt:lpstr>Paying for a Financial Education Program</vt:lpstr>
      <vt:lpstr>Case Study:  Corinthian Colleges, Inc.</vt:lpstr>
      <vt:lpstr>Case Study:  Corinthian Colleges, Inc.</vt:lpstr>
      <vt:lpstr>Free Resources</vt:lpstr>
      <vt:lpstr>Training Created Through  Collaboration of CLFE Members  and Presented by:</vt:lpstr>
    </vt:vector>
  </TitlesOfParts>
  <Company>FMER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thomas</dc:creator>
  <cp:lastModifiedBy>Pat Robles-Friebert</cp:lastModifiedBy>
  <cp:revision>126</cp:revision>
  <dcterms:created xsi:type="dcterms:W3CDTF">2012-03-13T22:34:54Z</dcterms:created>
  <dcterms:modified xsi:type="dcterms:W3CDTF">2013-12-04T23:14:28Z</dcterms:modified>
</cp:coreProperties>
</file>